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5" r:id="rId10"/>
    <p:sldId id="264" r:id="rId11"/>
    <p:sldId id="270" r:id="rId12"/>
    <p:sldId id="271" r:id="rId13"/>
    <p:sldId id="266" r:id="rId14"/>
    <p:sldId id="268" r:id="rId15"/>
    <p:sldId id="269" r:id="rId16"/>
  </p:sldIdLst>
  <p:sldSz cx="18288000" cy="10287000"/>
  <p:notesSz cx="6858000" cy="9144000"/>
  <p:embeddedFontLst>
    <p:embeddedFont>
      <p:font typeface="DM Sans" pitchFamily="2" charset="0"/>
      <p:regular r:id="rId18"/>
      <p:bold r:id="rId19"/>
      <p:italic r:id="rId20"/>
      <p:boldItalic r:id="rId21"/>
    </p:embeddedFont>
    <p:embeddedFont>
      <p:font typeface="DM Sans Bold" charset="0"/>
      <p:regular r:id="rId22"/>
    </p:embeddedFont>
    <p:embeddedFont>
      <p:font typeface="Open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80333-5FEE-4C8B-8639-09E2C0578621}" v="9" dt="2024-11-29T16:10:46.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90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9940C-3693-4448-9883-FBEC8EDC8278}"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6F2A-568F-434F-A14C-41CF9A6AF5D1}" type="slidenum">
              <a:rPr lang="en-IN" smtClean="0"/>
              <a:t>‹#›</a:t>
            </a:fld>
            <a:endParaRPr lang="en-IN"/>
          </a:p>
        </p:txBody>
      </p:sp>
    </p:spTree>
    <p:extLst>
      <p:ext uri="{BB962C8B-B14F-4D97-AF65-F5344CB8AC3E}">
        <p14:creationId xmlns:p14="http://schemas.microsoft.com/office/powerpoint/2010/main" val="162002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CE6F2A-568F-434F-A14C-41CF9A6AF5D1}" type="slidenum">
              <a:rPr lang="en-IN" smtClean="0"/>
              <a:t>4</a:t>
            </a:fld>
            <a:endParaRPr lang="en-IN"/>
          </a:p>
        </p:txBody>
      </p:sp>
    </p:spTree>
    <p:extLst>
      <p:ext uri="{BB962C8B-B14F-4D97-AF65-F5344CB8AC3E}">
        <p14:creationId xmlns:p14="http://schemas.microsoft.com/office/powerpoint/2010/main" val="131239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CE6F2A-568F-434F-A14C-41CF9A6AF5D1}" type="slidenum">
              <a:rPr lang="en-IN" smtClean="0"/>
              <a:t>5</a:t>
            </a:fld>
            <a:endParaRPr lang="en-IN"/>
          </a:p>
        </p:txBody>
      </p:sp>
    </p:spTree>
    <p:extLst>
      <p:ext uri="{BB962C8B-B14F-4D97-AF65-F5344CB8AC3E}">
        <p14:creationId xmlns:p14="http://schemas.microsoft.com/office/powerpoint/2010/main" val="3848030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8.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0.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www.youtube.com/c/ClearCode" TargetMode="External"/><Relationship Id="rId7" Type="http://schemas.openxmlformats.org/officeDocument/2006/relationships/hyperlink" Target="https://docs.djangoproject.com/en/5.1/topics/security/"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django-rest-framework.org/" TargetMode="External"/><Relationship Id="rId5" Type="http://schemas.openxmlformats.org/officeDocument/2006/relationships/hyperlink" Target="https://django-allauth.readthedocs.io/en/latest/" TargetMode="External"/><Relationship Id="rId4" Type="http://schemas.openxmlformats.org/officeDocument/2006/relationships/hyperlink" Target="https://docs.djangoproject.com/en/5.1/"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28.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6.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31.svg"/><Relationship Id="rId10" Type="http://schemas.openxmlformats.org/officeDocument/2006/relationships/image" Target="../media/image11.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3.svg"/><Relationship Id="rId22" Type="http://schemas.openxmlformats.org/officeDocument/2006/relationships/image" Target="../media/image29.svg"/><Relationship Id="rId27"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6.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3.svg"/><Relationship Id="rId20"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30.png"/><Relationship Id="rId10" Type="http://schemas.openxmlformats.org/officeDocument/2006/relationships/image" Target="../media/image9.svg"/><Relationship Id="rId19" Type="http://schemas.openxmlformats.org/officeDocument/2006/relationships/image" Target="../media/image2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7.svg"/><Relationship Id="rId22"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3688802" y="3136543"/>
            <a:ext cx="10910396" cy="3200970"/>
          </a:xfrm>
          <a:prstGeom prst="rect">
            <a:avLst/>
          </a:prstGeom>
        </p:spPr>
        <p:txBody>
          <a:bodyPr lIns="0" tIns="0" rIns="0" bIns="0" rtlCol="0" anchor="t">
            <a:spAutoFit/>
          </a:bodyPr>
          <a:lstStyle/>
          <a:p>
            <a:pPr algn="ctr">
              <a:lnSpc>
                <a:spcPts val="12218"/>
              </a:lnSpc>
            </a:pPr>
            <a:r>
              <a:rPr lang="en-US" sz="12998" b="1" dirty="0">
                <a:solidFill>
                  <a:srgbClr val="000000"/>
                </a:solidFill>
                <a:latin typeface="DM Sans Bold"/>
                <a:ea typeface="DM Sans Bold"/>
                <a:cs typeface="DM Sans Bold"/>
                <a:sym typeface="DM Sans Bold"/>
              </a:rPr>
              <a:t>Project Presentation</a:t>
            </a:r>
          </a:p>
        </p:txBody>
      </p:sp>
      <p:sp>
        <p:nvSpPr>
          <p:cNvPr id="15" name="TextBox 15"/>
          <p:cNvSpPr txBox="1"/>
          <p:nvPr/>
        </p:nvSpPr>
        <p:spPr>
          <a:xfrm>
            <a:off x="4013626" y="6855791"/>
            <a:ext cx="10260748" cy="2840714"/>
          </a:xfrm>
          <a:prstGeom prst="rect">
            <a:avLst/>
          </a:prstGeom>
        </p:spPr>
        <p:txBody>
          <a:bodyPr lIns="0" tIns="0" rIns="0" bIns="0" rtlCol="0" anchor="t">
            <a:spAutoFit/>
          </a:bodyPr>
          <a:lstStyle/>
          <a:p>
            <a:pPr algn="ctr">
              <a:lnSpc>
                <a:spcPts val="4381"/>
              </a:lnSpc>
            </a:pPr>
            <a:r>
              <a:rPr lang="en-US" sz="4381" b="1" spc="-87" dirty="0">
                <a:solidFill>
                  <a:srgbClr val="000000"/>
                </a:solidFill>
                <a:latin typeface="DM Sans Bold"/>
                <a:ea typeface="DM Sans Bold"/>
                <a:cs typeface="DM Sans Bold"/>
                <a:sym typeface="DM Sans Bold"/>
              </a:rPr>
              <a:t>Presented by Siri Chandhana</a:t>
            </a:r>
          </a:p>
          <a:p>
            <a:pPr algn="ctr">
              <a:lnSpc>
                <a:spcPts val="4381"/>
              </a:lnSpc>
            </a:pPr>
            <a:r>
              <a:rPr lang="en-US" sz="3000" spc="-87" dirty="0">
                <a:solidFill>
                  <a:srgbClr val="000000"/>
                </a:solidFill>
                <a:latin typeface="DM Sans Bold"/>
                <a:ea typeface="DM Sans Bold"/>
                <a:cs typeface="DM Sans Bold"/>
                <a:sym typeface="DM Sans Bold"/>
              </a:rPr>
              <a:t>Reg num : 12310028</a:t>
            </a:r>
          </a:p>
          <a:p>
            <a:pPr algn="ctr">
              <a:lnSpc>
                <a:spcPts val="4381"/>
              </a:lnSpc>
            </a:pPr>
            <a:endParaRPr lang="en-US" sz="4381" b="1" spc="-87" dirty="0">
              <a:solidFill>
                <a:srgbClr val="000000"/>
              </a:solidFill>
              <a:latin typeface="DM Sans Bold"/>
              <a:ea typeface="DM Sans Bold"/>
              <a:cs typeface="DM Sans Bold"/>
              <a:sym typeface="DM Sans Bold"/>
            </a:endParaRPr>
          </a:p>
          <a:p>
            <a:pPr algn="ctr">
              <a:lnSpc>
                <a:spcPts val="4381"/>
              </a:lnSpc>
            </a:pPr>
            <a:r>
              <a:rPr lang="en-US" sz="4381" b="1" spc="-87" dirty="0">
                <a:solidFill>
                  <a:srgbClr val="000000"/>
                </a:solidFill>
                <a:latin typeface="DM Sans Bold"/>
                <a:ea typeface="DM Sans Bold"/>
                <a:cs typeface="DM Sans Bold"/>
                <a:sym typeface="DM Sans Bold"/>
              </a:rPr>
              <a:t>----Django Login System</a:t>
            </a:r>
          </a:p>
          <a:p>
            <a:pPr algn="ctr">
              <a:lnSpc>
                <a:spcPts val="4381"/>
              </a:lnSpc>
            </a:pPr>
            <a:r>
              <a:rPr lang="en-US" sz="3000" spc="-87" dirty="0">
                <a:solidFill>
                  <a:srgbClr val="000000"/>
                </a:solidFill>
                <a:latin typeface="DM Sans Bold"/>
                <a:ea typeface="DM Sans Bold"/>
                <a:cs typeface="DM Sans Bold"/>
                <a:sym typeface="DM Sans Bold"/>
              </a:rPr>
              <a:t>                    </a:t>
            </a:r>
            <a:r>
              <a:rPr lang="en-US" sz="3000" b="1" spc="-87" dirty="0">
                <a:solidFill>
                  <a:srgbClr val="000000"/>
                </a:solidFill>
                <a:latin typeface="DM Sans Bold"/>
                <a:ea typeface="DM Sans Bold"/>
                <a:cs typeface="DM Sans Bold"/>
                <a:sym typeface="DM Sans Bold"/>
              </a:rPr>
              <a:t>A python based Login System</a:t>
            </a:r>
            <a:r>
              <a:rPr lang="en-US" sz="4381" b="1" spc="-87" dirty="0">
                <a:solidFill>
                  <a:srgbClr val="000000"/>
                </a:solidFill>
                <a:latin typeface="DM Sans Bold"/>
                <a:ea typeface="DM Sans Bold"/>
                <a:cs typeface="DM Sans Bold"/>
                <a:sym typeface="DM Sans Bold"/>
              </a:rPr>
              <a:t>-----</a:t>
            </a:r>
          </a:p>
        </p:txBody>
      </p:sp>
      <p:sp>
        <p:nvSpPr>
          <p:cNvPr id="16" name="Freeform 16"/>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8" name="Picture 17">
            <a:extLst>
              <a:ext uri="{FF2B5EF4-FFF2-40B4-BE49-F238E27FC236}">
                <a16:creationId xmlns:a16="http://schemas.microsoft.com/office/drawing/2014/main" id="{5C774D5F-6039-7751-5D59-13064026AE7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0"/>
            <a:ext cx="5635062" cy="1995962"/>
          </a:xfrm>
          <a:prstGeom prst="rect">
            <a:avLst/>
          </a:prstGeom>
        </p:spPr>
      </p:pic>
      <p:pic>
        <p:nvPicPr>
          <p:cNvPr id="24" name="Picture 23">
            <a:extLst>
              <a:ext uri="{FF2B5EF4-FFF2-40B4-BE49-F238E27FC236}">
                <a16:creationId xmlns:a16="http://schemas.microsoft.com/office/drawing/2014/main" id="{D310B3FB-22C4-7357-DDB5-45445293D0B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935200" y="3318"/>
            <a:ext cx="3352800" cy="16252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AutoShape 3"/>
          <p:cNvSpPr/>
          <p:nvPr/>
        </p:nvSpPr>
        <p:spPr>
          <a:xfrm>
            <a:off x="228600" y="3877870"/>
            <a:ext cx="17754600"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017245" y="3662886"/>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438078" y="369146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8595877" y="3648598"/>
            <a:ext cx="502056" cy="473481"/>
            <a:chOff x="0" y="0"/>
            <a:chExt cx="812800" cy="766539"/>
          </a:xfrm>
        </p:grpSpPr>
        <p:sp>
          <p:nvSpPr>
            <p:cNvPr id="11" name="Freeform 11"/>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sp>
        <p:sp>
          <p:nvSpPr>
            <p:cNvPr id="12" name="TextBox 12"/>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2149128" y="3662886"/>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5678577" y="1154759"/>
            <a:ext cx="6503370" cy="2316606"/>
          </a:xfrm>
          <a:prstGeom prst="rect">
            <a:avLst/>
          </a:prstGeom>
        </p:spPr>
        <p:txBody>
          <a:bodyPr lIns="0" tIns="0" rIns="0" bIns="0" rtlCol="0" anchor="t">
            <a:spAutoFit/>
          </a:bodyPr>
          <a:lstStyle/>
          <a:p>
            <a:pPr marL="0" lvl="1" indent="0" algn="ctr">
              <a:lnSpc>
                <a:spcPts val="8923"/>
              </a:lnSpc>
              <a:spcBef>
                <a:spcPct val="0"/>
              </a:spcBef>
            </a:pPr>
            <a:r>
              <a:rPr lang="en-US" sz="9199" b="1" dirty="0">
                <a:solidFill>
                  <a:srgbClr val="000000"/>
                </a:solidFill>
                <a:latin typeface="DM Sans Bold"/>
                <a:ea typeface="DM Sans Bold"/>
                <a:cs typeface="DM Sans Bold"/>
                <a:sym typeface="DM Sans Bold"/>
              </a:rPr>
              <a:t>Testing &amp; Validation</a:t>
            </a:r>
          </a:p>
        </p:txBody>
      </p:sp>
      <p:sp>
        <p:nvSpPr>
          <p:cNvPr id="17" name="TextBox 17"/>
          <p:cNvSpPr txBox="1"/>
          <p:nvPr/>
        </p:nvSpPr>
        <p:spPr>
          <a:xfrm>
            <a:off x="559551" y="4136369"/>
            <a:ext cx="1817505" cy="564257"/>
          </a:xfrm>
          <a:prstGeom prst="rect">
            <a:avLst/>
          </a:prstGeom>
        </p:spPr>
        <p:txBody>
          <a:bodyPr wrap="square" lIns="0" tIns="0" rIns="0" bIns="0" rtlCol="0" anchor="t">
            <a:spAutoFit/>
          </a:bodyPr>
          <a:lstStyle/>
          <a:p>
            <a:pPr algn="l">
              <a:lnSpc>
                <a:spcPts val="2163"/>
              </a:lnSpc>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User Authentication</a:t>
            </a:r>
          </a:p>
        </p:txBody>
      </p:sp>
      <p:sp>
        <p:nvSpPr>
          <p:cNvPr id="18" name="TextBox 18"/>
          <p:cNvSpPr txBox="1"/>
          <p:nvPr/>
        </p:nvSpPr>
        <p:spPr>
          <a:xfrm>
            <a:off x="4582037" y="4193517"/>
            <a:ext cx="1563388" cy="564257"/>
          </a:xfrm>
          <a:prstGeom prst="rect">
            <a:avLst/>
          </a:prstGeom>
        </p:spPr>
        <p:txBody>
          <a:bodyPr wrap="square" lIns="0" tIns="0" rIns="0" bIns="0" rtlCol="0" anchor="t">
            <a:spAutoFit/>
          </a:bodyPr>
          <a:lstStyle/>
          <a:p>
            <a:pPr algn="l">
              <a:lnSpc>
                <a:spcPts val="2163"/>
              </a:lnSpc>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Functionality and Execution</a:t>
            </a:r>
          </a:p>
        </p:txBody>
      </p:sp>
      <p:sp>
        <p:nvSpPr>
          <p:cNvPr id="19" name="TextBox 19"/>
          <p:cNvSpPr txBox="1"/>
          <p:nvPr/>
        </p:nvSpPr>
        <p:spPr>
          <a:xfrm>
            <a:off x="452427" y="4810225"/>
            <a:ext cx="2646492" cy="5859746"/>
          </a:xfrm>
          <a:prstGeom prst="rect">
            <a:avLst/>
          </a:prstGeom>
        </p:spPr>
        <p:txBody>
          <a:bodyPr lIns="0" tIns="0" rIns="0" bIns="0" rtlCol="0" anchor="t">
            <a:spAutoFit/>
          </a:bodyPr>
          <a:lstStyle/>
          <a:p>
            <a:pPr>
              <a:lnSpc>
                <a:spcPts val="2651"/>
              </a:lnSpc>
            </a:pPr>
            <a:r>
              <a:rPr lang="en-US" sz="2000" dirty="0">
                <a:latin typeface="Times New Roman" panose="02020603050405020304" pitchFamily="18" charset="0"/>
                <a:cs typeface="Times New Roman" panose="02020603050405020304" pitchFamily="18" charset="0"/>
              </a:rPr>
              <a:t>Validated the accuracy of Django's authentication system in verifying user credentials and ensuring proper login.</a:t>
            </a:r>
          </a:p>
          <a:p>
            <a:pPr>
              <a:lnSpc>
                <a:spcPts val="2651"/>
              </a:lnSpc>
            </a:pPr>
            <a:endParaRPr lang="en-US" sz="2000" b="1"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Key Areas Tested</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a:p>
            <a:pPr algn="l">
              <a:lnSpc>
                <a:spcPts val="2651"/>
              </a:lnSpc>
            </a:pPr>
            <a:r>
              <a:rPr lang="en-US" sz="2000" dirty="0">
                <a:latin typeface="Times New Roman" panose="02020603050405020304" pitchFamily="18" charset="0"/>
                <a:cs typeface="Times New Roman" panose="02020603050405020304" pitchFamily="18" charset="0"/>
              </a:rPr>
              <a:t>Validating user credentials and preventing unauthorized access.</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p:txBody>
      </p:sp>
      <p:sp>
        <p:nvSpPr>
          <p:cNvPr id="20" name="TextBox 20"/>
          <p:cNvSpPr txBox="1"/>
          <p:nvPr/>
        </p:nvSpPr>
        <p:spPr>
          <a:xfrm>
            <a:off x="4003439" y="4903447"/>
            <a:ext cx="2732862" cy="3095719"/>
          </a:xfrm>
          <a:prstGeom prst="rect">
            <a:avLst/>
          </a:prstGeom>
        </p:spPr>
        <p:txBody>
          <a:bodyPr lIns="0" tIns="0" rIns="0" bIns="0" rtlCol="0" anchor="t">
            <a:spAutoFit/>
          </a:bodyPr>
          <a:lstStyle/>
          <a:p>
            <a:pPr algn="l">
              <a:lnSpc>
                <a:spcPts val="2651"/>
              </a:lnSpc>
            </a:pPr>
            <a:r>
              <a:rPr lang="en-US" sz="2000" dirty="0">
                <a:latin typeface="Times New Roman" panose="02020603050405020304" pitchFamily="18" charset="0"/>
                <a:cs typeface="Times New Roman" panose="02020603050405020304" pitchFamily="18" charset="0"/>
              </a:rPr>
              <a:t>Verified the system's ability to execute tasks such as user registration, login, password reset, and email verification.</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Key Areas Tested:</a:t>
            </a:r>
            <a:r>
              <a:rPr lang="en-US" sz="2000" dirty="0">
                <a:latin typeface="Times New Roman" panose="02020603050405020304" pitchFamily="18" charset="0"/>
                <a:cs typeface="Times New Roman" panose="02020603050405020304" pitchFamily="18" charset="0"/>
              </a:rPr>
              <a:t> Successful registration, login/logout execution.</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p:txBody>
      </p:sp>
      <p:sp>
        <p:nvSpPr>
          <p:cNvPr id="21" name="TextBox 21"/>
          <p:cNvSpPr txBox="1"/>
          <p:nvPr/>
        </p:nvSpPr>
        <p:spPr>
          <a:xfrm>
            <a:off x="8346052" y="4222092"/>
            <a:ext cx="1128180" cy="564257"/>
          </a:xfrm>
          <a:prstGeom prst="rect">
            <a:avLst/>
          </a:prstGeom>
        </p:spPr>
        <p:txBody>
          <a:bodyPr wrap="square" lIns="0" tIns="0" rIns="0" bIns="0" rtlCol="0" anchor="t">
            <a:spAutoFit/>
          </a:bodyPr>
          <a:lstStyle/>
          <a:p>
            <a:pPr algn="l">
              <a:lnSpc>
                <a:spcPts val="2163"/>
              </a:lnSpc>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Response Accuracy</a:t>
            </a:r>
          </a:p>
        </p:txBody>
      </p:sp>
      <p:sp>
        <p:nvSpPr>
          <p:cNvPr id="22" name="TextBox 22"/>
          <p:cNvSpPr txBox="1"/>
          <p:nvPr/>
        </p:nvSpPr>
        <p:spPr>
          <a:xfrm>
            <a:off x="7723937" y="4892970"/>
            <a:ext cx="2747991" cy="3436005"/>
          </a:xfrm>
          <a:prstGeom prst="rect">
            <a:avLst/>
          </a:prstGeom>
        </p:spPr>
        <p:txBody>
          <a:bodyPr lIns="0" tIns="0" rIns="0" bIns="0" rtlCol="0" anchor="t">
            <a:spAutoFit/>
          </a:bodyPr>
          <a:lstStyle/>
          <a:p>
            <a:pPr algn="l">
              <a:lnSpc>
                <a:spcPts val="2651"/>
              </a:lnSpc>
            </a:pPr>
            <a:r>
              <a:rPr lang="en-US" sz="2000" dirty="0">
                <a:latin typeface="Times New Roman" panose="02020603050405020304" pitchFamily="18" charset="0"/>
                <a:cs typeface="Times New Roman" panose="02020603050405020304" pitchFamily="18" charset="0"/>
              </a:rPr>
              <a:t>Ensured the system responds correctly to user actions (login, registration, password reset).</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Key Areas Tested</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a:p>
            <a:pPr algn="l">
              <a:lnSpc>
                <a:spcPts val="2651"/>
              </a:lnSpc>
            </a:pPr>
            <a:r>
              <a:rPr lang="en-US" sz="2000" dirty="0">
                <a:latin typeface="Times New Roman" panose="02020603050405020304" pitchFamily="18" charset="0"/>
                <a:cs typeface="Times New Roman" panose="02020603050405020304" pitchFamily="18" charset="0"/>
              </a:rPr>
              <a:t> Real-time accuracy in updating user sessions and redirecting after successful login or registration</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p:txBody>
      </p:sp>
      <p:sp>
        <p:nvSpPr>
          <p:cNvPr id="23" name="TextBox 23"/>
          <p:cNvSpPr txBox="1"/>
          <p:nvPr/>
        </p:nvSpPr>
        <p:spPr>
          <a:xfrm>
            <a:off x="12114420" y="4222092"/>
            <a:ext cx="1073529" cy="564257"/>
          </a:xfrm>
          <a:prstGeom prst="rect">
            <a:avLst/>
          </a:prstGeom>
        </p:spPr>
        <p:txBody>
          <a:bodyPr lIns="0" tIns="0" rIns="0" bIns="0" rtlCol="0" anchor="t">
            <a:spAutoFit/>
          </a:bodyPr>
          <a:lstStyle/>
          <a:p>
            <a:pPr algn="l">
              <a:lnSpc>
                <a:spcPts val="2163"/>
              </a:lnSpc>
            </a:pPr>
            <a:r>
              <a:rPr lang="en-US" sz="2000" b="1" dirty="0">
                <a:solidFill>
                  <a:srgbClr val="000000"/>
                </a:solidFill>
                <a:latin typeface="Times New Roman" panose="02020603050405020304" pitchFamily="18" charset="0"/>
                <a:ea typeface="DM Sans Bold"/>
                <a:cs typeface="Times New Roman" panose="02020603050405020304" pitchFamily="18" charset="0"/>
                <a:sym typeface="DM Sans Bold"/>
              </a:rPr>
              <a:t>Error Handling</a:t>
            </a:r>
          </a:p>
        </p:txBody>
      </p:sp>
      <p:sp>
        <p:nvSpPr>
          <p:cNvPr id="24" name="TextBox 24"/>
          <p:cNvSpPr txBox="1"/>
          <p:nvPr/>
        </p:nvSpPr>
        <p:spPr>
          <a:xfrm>
            <a:off x="11401467" y="4843282"/>
            <a:ext cx="2646492" cy="3782254"/>
          </a:xfrm>
          <a:prstGeom prst="rect">
            <a:avLst/>
          </a:prstGeom>
        </p:spPr>
        <p:txBody>
          <a:bodyPr lIns="0" tIns="0" rIns="0" bIns="0" rtlCol="0" anchor="t">
            <a:spAutoFit/>
          </a:bodyPr>
          <a:lstStyle/>
          <a:p>
            <a:pPr algn="l">
              <a:lnSpc>
                <a:spcPts val="2651"/>
              </a:lnSpc>
            </a:pPr>
            <a:r>
              <a:rPr lang="en-US" sz="2000" dirty="0">
                <a:latin typeface="Times New Roman" panose="02020603050405020304" pitchFamily="18" charset="0"/>
                <a:cs typeface="Times New Roman" panose="02020603050405020304" pitchFamily="18" charset="0"/>
              </a:rPr>
              <a:t>Validated the system’s ability to handle errors such as invalid login attempts, incorrect password entries, and failed email verifications</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Key Areas Tested</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651"/>
              </a:lnSpc>
            </a:pPr>
            <a:r>
              <a:rPr lang="en-US" sz="2000" dirty="0">
                <a:latin typeface="Times New Roman" panose="02020603050405020304" pitchFamily="18" charset="0"/>
                <a:cs typeface="Times New Roman" panose="02020603050405020304" pitchFamily="18" charset="0"/>
              </a:rPr>
              <a:t>Handling and displaying appropriate error messages</a:t>
            </a:r>
            <a:r>
              <a:rPr lang="en-US" sz="1600" dirty="0"/>
              <a:t>.</a:t>
            </a:r>
            <a:endParaRPr lang="en-US" sz="1699" dirty="0">
              <a:solidFill>
                <a:srgbClr val="000000"/>
              </a:solidFill>
              <a:latin typeface="DM Sans"/>
              <a:ea typeface="DM Sans"/>
              <a:cs typeface="DM Sans"/>
              <a:sym typeface="DM Sans"/>
            </a:endParaRPr>
          </a:p>
        </p:txBody>
      </p:sp>
      <p:sp>
        <p:nvSpPr>
          <p:cNvPr id="25" name="Freeform 25"/>
          <p:cNvSpPr/>
          <p:nvPr/>
        </p:nvSpPr>
        <p:spPr>
          <a:xfrm>
            <a:off x="-952415" y="9190762"/>
            <a:ext cx="4051334" cy="2765036"/>
          </a:xfrm>
          <a:custGeom>
            <a:avLst/>
            <a:gdLst/>
            <a:ahLst/>
            <a:cxnLst/>
            <a:rect l="l" t="t" r="r" b="b"/>
            <a:pathLst>
              <a:path w="4051334" h="2765036">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33" name="Group 33"/>
          <p:cNvGrpSpPr/>
          <p:nvPr/>
        </p:nvGrpSpPr>
        <p:grpSpPr>
          <a:xfrm>
            <a:off x="15759071" y="3691461"/>
            <a:ext cx="502056" cy="473481"/>
            <a:chOff x="0" y="0"/>
            <a:chExt cx="812800" cy="766539"/>
          </a:xfrm>
        </p:grpSpPr>
        <p:sp>
          <p:nvSpPr>
            <p:cNvPr id="34" name="Freeform 34"/>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sp>
        <p:sp>
          <p:nvSpPr>
            <p:cNvPr id="35" name="TextBox 35"/>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6" name="TextBox 36"/>
          <p:cNvSpPr txBox="1"/>
          <p:nvPr/>
        </p:nvSpPr>
        <p:spPr>
          <a:xfrm>
            <a:off x="14937881" y="4877460"/>
            <a:ext cx="2790568" cy="3089757"/>
          </a:xfrm>
          <a:prstGeom prst="rect">
            <a:avLst/>
          </a:prstGeom>
        </p:spPr>
        <p:txBody>
          <a:bodyPr lIns="0" tIns="0" rIns="0" bIns="0" rtlCol="0" anchor="t">
            <a:spAutoFit/>
          </a:bodyPr>
          <a:lstStyle/>
          <a:p>
            <a:pPr algn="l">
              <a:lnSpc>
                <a:spcPts val="2651"/>
              </a:lnSpc>
            </a:pPr>
            <a:r>
              <a:rPr lang="en-US" sz="2000" dirty="0">
                <a:latin typeface="Times New Roman" panose="02020603050405020304" pitchFamily="18" charset="0"/>
                <a:cs typeface="Times New Roman" panose="02020603050405020304" pitchFamily="18" charset="0"/>
              </a:rPr>
              <a:t>Tested the system's efficiency, ensuring smooth performance under different load conditions.</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a:p>
            <a:pPr algn="l">
              <a:lnSpc>
                <a:spcPts val="2651"/>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651"/>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Key Areas Tested: </a:t>
            </a:r>
            <a:r>
              <a:rPr lang="en-US" sz="2000" dirty="0">
                <a:latin typeface="Times New Roman" panose="02020603050405020304" pitchFamily="18" charset="0"/>
                <a:cs typeface="Times New Roman" panose="02020603050405020304" pitchFamily="18" charset="0"/>
              </a:rPr>
              <a:t>Response time during login, registration, and password reset</a:t>
            </a:r>
            <a:r>
              <a:rPr lang="en-US" sz="1600" dirty="0"/>
              <a:t>.</a:t>
            </a:r>
            <a:endParaRPr lang="en-US" sz="1699" dirty="0">
              <a:solidFill>
                <a:srgbClr val="000000"/>
              </a:solidFill>
              <a:latin typeface="DM Sans"/>
              <a:ea typeface="DM Sans"/>
              <a:cs typeface="DM Sans"/>
              <a:sym typeface="DM Sans"/>
            </a:endParaRPr>
          </a:p>
        </p:txBody>
      </p:sp>
      <p:sp>
        <p:nvSpPr>
          <p:cNvPr id="37" name="TextBox 37"/>
          <p:cNvSpPr txBox="1"/>
          <p:nvPr/>
        </p:nvSpPr>
        <p:spPr>
          <a:xfrm>
            <a:off x="15512049" y="4222092"/>
            <a:ext cx="1563388" cy="550164"/>
          </a:xfrm>
          <a:prstGeom prst="rect">
            <a:avLst/>
          </a:prstGeom>
        </p:spPr>
        <p:txBody>
          <a:bodyPr lIns="0" tIns="0" rIns="0" bIns="0" rtlCol="0" anchor="t">
            <a:spAutoFit/>
          </a:bodyPr>
          <a:lstStyle/>
          <a:p>
            <a:pPr algn="l">
              <a:lnSpc>
                <a:spcPts val="2163"/>
              </a:lnSpc>
            </a:pPr>
            <a:r>
              <a:rPr lang="en-US" sz="2100" b="1" dirty="0" err="1">
                <a:solidFill>
                  <a:srgbClr val="000000"/>
                </a:solidFill>
                <a:latin typeface="DM Sans Bold"/>
                <a:ea typeface="DM Sans Bold"/>
                <a:cs typeface="DM Sans Bold"/>
                <a:sym typeface="DM Sans Bold"/>
              </a:rPr>
              <a:t>Performace</a:t>
            </a:r>
            <a:r>
              <a:rPr lang="en-US" sz="2100" b="1" dirty="0">
                <a:solidFill>
                  <a:srgbClr val="000000"/>
                </a:solidFill>
                <a:latin typeface="DM Sans Bold"/>
                <a:ea typeface="DM Sans Bold"/>
                <a:cs typeface="DM Sans Bold"/>
                <a:sym typeface="DM Sans Bold"/>
              </a:rPr>
              <a:t>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CFED4FC-EA3E-D734-582B-7E87431752A9}"/>
              </a:ext>
            </a:extLst>
          </p:cNvPr>
          <p:cNvSpPr/>
          <p:nvPr/>
        </p:nvSpPr>
        <p:spPr>
          <a:xfrm rot="162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pic>
        <p:nvPicPr>
          <p:cNvPr id="3" name="Picture 2">
            <a:extLst>
              <a:ext uri="{FF2B5EF4-FFF2-40B4-BE49-F238E27FC236}">
                <a16:creationId xmlns:a16="http://schemas.microsoft.com/office/drawing/2014/main" id="{7BD6F5F2-CB6C-A9A4-71E5-2F4D8309426D}"/>
              </a:ext>
            </a:extLst>
          </p:cNvPr>
          <p:cNvPicPr>
            <a:picLocks noChangeAspect="1"/>
          </p:cNvPicPr>
          <p:nvPr/>
        </p:nvPicPr>
        <p:blipFill>
          <a:blip r:embed="rId3"/>
          <a:stretch>
            <a:fillRect/>
          </a:stretch>
        </p:blipFill>
        <p:spPr>
          <a:xfrm>
            <a:off x="2708" y="0"/>
            <a:ext cx="18282583" cy="10287000"/>
          </a:xfrm>
          <a:prstGeom prst="rect">
            <a:avLst/>
          </a:prstGeom>
        </p:spPr>
      </p:pic>
      <p:pic>
        <p:nvPicPr>
          <p:cNvPr id="4" name="Picture 3">
            <a:extLst>
              <a:ext uri="{FF2B5EF4-FFF2-40B4-BE49-F238E27FC236}">
                <a16:creationId xmlns:a16="http://schemas.microsoft.com/office/drawing/2014/main" id="{81E60AF7-C434-CD0C-C029-FCDB0A5E77B6}"/>
              </a:ext>
            </a:extLst>
          </p:cNvPr>
          <p:cNvPicPr>
            <a:picLocks noChangeAspect="1"/>
          </p:cNvPicPr>
          <p:nvPr/>
        </p:nvPicPr>
        <p:blipFill>
          <a:blip r:embed="rId4"/>
          <a:stretch>
            <a:fillRect/>
          </a:stretch>
        </p:blipFill>
        <p:spPr>
          <a:xfrm>
            <a:off x="-1294159" y="8267700"/>
            <a:ext cx="2591025" cy="2383743"/>
          </a:xfrm>
          <a:prstGeom prst="rect">
            <a:avLst/>
          </a:prstGeom>
        </p:spPr>
      </p:pic>
      <p:pic>
        <p:nvPicPr>
          <p:cNvPr id="5" name="Picture 4">
            <a:extLst>
              <a:ext uri="{FF2B5EF4-FFF2-40B4-BE49-F238E27FC236}">
                <a16:creationId xmlns:a16="http://schemas.microsoft.com/office/drawing/2014/main" id="{4C65633B-D1FB-7F89-087F-82AB02A1DF0D}"/>
              </a:ext>
            </a:extLst>
          </p:cNvPr>
          <p:cNvPicPr>
            <a:picLocks noChangeAspect="1"/>
          </p:cNvPicPr>
          <p:nvPr/>
        </p:nvPicPr>
        <p:blipFill>
          <a:blip r:embed="rId5"/>
          <a:stretch>
            <a:fillRect/>
          </a:stretch>
        </p:blipFill>
        <p:spPr>
          <a:xfrm>
            <a:off x="15468600" y="8724900"/>
            <a:ext cx="3170195" cy="2225233"/>
          </a:xfrm>
          <a:prstGeom prst="rect">
            <a:avLst/>
          </a:prstGeom>
        </p:spPr>
      </p:pic>
      <p:sp>
        <p:nvSpPr>
          <p:cNvPr id="14" name="TextBox 13">
            <a:extLst>
              <a:ext uri="{FF2B5EF4-FFF2-40B4-BE49-F238E27FC236}">
                <a16:creationId xmlns:a16="http://schemas.microsoft.com/office/drawing/2014/main" id="{01B27407-2BC2-8F8E-1E58-F1906C1D4E04}"/>
              </a:ext>
            </a:extLst>
          </p:cNvPr>
          <p:cNvSpPr txBox="1"/>
          <p:nvPr/>
        </p:nvSpPr>
        <p:spPr>
          <a:xfrm>
            <a:off x="10744200" y="1943100"/>
            <a:ext cx="10427108" cy="1938992"/>
          </a:xfrm>
          <a:prstGeom prst="rect">
            <a:avLst/>
          </a:prstGeom>
          <a:noFill/>
        </p:spPr>
        <p:txBody>
          <a:bodyPr wrap="square">
            <a:spAutoFit/>
          </a:bodyPr>
          <a:lstStyle/>
          <a:p>
            <a:r>
              <a:rPr lang="en-IN" sz="6000" dirty="0"/>
              <a:t>       Output </a:t>
            </a:r>
          </a:p>
          <a:p>
            <a:r>
              <a:rPr lang="en-IN" sz="6000" dirty="0"/>
              <a:t>    screenshots:</a:t>
            </a:r>
          </a:p>
        </p:txBody>
      </p:sp>
      <p:pic>
        <p:nvPicPr>
          <p:cNvPr id="7" name="Picture 6">
            <a:extLst>
              <a:ext uri="{FF2B5EF4-FFF2-40B4-BE49-F238E27FC236}">
                <a16:creationId xmlns:a16="http://schemas.microsoft.com/office/drawing/2014/main" id="{608016FF-1FA9-A66D-2DAB-11AE90ACF36D}"/>
              </a:ext>
            </a:extLst>
          </p:cNvPr>
          <p:cNvPicPr>
            <a:picLocks noChangeAspect="1"/>
          </p:cNvPicPr>
          <p:nvPr/>
        </p:nvPicPr>
        <p:blipFill>
          <a:blip r:embed="rId6"/>
          <a:stretch>
            <a:fillRect/>
          </a:stretch>
        </p:blipFill>
        <p:spPr>
          <a:xfrm>
            <a:off x="533400" y="382419"/>
            <a:ext cx="9003892" cy="4574150"/>
          </a:xfrm>
          <a:prstGeom prst="rect">
            <a:avLst/>
          </a:prstGeom>
        </p:spPr>
      </p:pic>
      <p:pic>
        <p:nvPicPr>
          <p:cNvPr id="11" name="Picture 10">
            <a:extLst>
              <a:ext uri="{FF2B5EF4-FFF2-40B4-BE49-F238E27FC236}">
                <a16:creationId xmlns:a16="http://schemas.microsoft.com/office/drawing/2014/main" id="{D2A48758-00BC-0051-350C-DCFADB87985D}"/>
              </a:ext>
            </a:extLst>
          </p:cNvPr>
          <p:cNvPicPr>
            <a:picLocks noChangeAspect="1"/>
          </p:cNvPicPr>
          <p:nvPr/>
        </p:nvPicPr>
        <p:blipFill>
          <a:blip r:embed="rId7"/>
          <a:stretch>
            <a:fillRect/>
          </a:stretch>
        </p:blipFill>
        <p:spPr>
          <a:xfrm>
            <a:off x="7543800" y="5330432"/>
            <a:ext cx="9601200" cy="4574149"/>
          </a:xfrm>
          <a:prstGeom prst="rect">
            <a:avLst/>
          </a:prstGeom>
        </p:spPr>
      </p:pic>
    </p:spTree>
    <p:extLst>
      <p:ext uri="{BB962C8B-B14F-4D97-AF65-F5344CB8AC3E}">
        <p14:creationId xmlns:p14="http://schemas.microsoft.com/office/powerpoint/2010/main" val="349316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C9EAD0-F1B5-33DA-7AB6-A2A4DF5DF4B6}"/>
              </a:ext>
            </a:extLst>
          </p:cNvPr>
          <p:cNvPicPr>
            <a:picLocks noChangeAspect="1"/>
          </p:cNvPicPr>
          <p:nvPr/>
        </p:nvPicPr>
        <p:blipFill>
          <a:blip r:embed="rId2"/>
          <a:stretch>
            <a:fillRect/>
          </a:stretch>
        </p:blipFill>
        <p:spPr>
          <a:xfrm>
            <a:off x="-152400" y="-46703"/>
            <a:ext cx="18282583" cy="10287000"/>
          </a:xfrm>
          <a:prstGeom prst="rect">
            <a:avLst/>
          </a:prstGeom>
        </p:spPr>
      </p:pic>
      <p:pic>
        <p:nvPicPr>
          <p:cNvPr id="3" name="Picture 2">
            <a:extLst>
              <a:ext uri="{FF2B5EF4-FFF2-40B4-BE49-F238E27FC236}">
                <a16:creationId xmlns:a16="http://schemas.microsoft.com/office/drawing/2014/main" id="{52AFC83A-45A4-ADD5-88B0-4BF1751DE073}"/>
              </a:ext>
            </a:extLst>
          </p:cNvPr>
          <p:cNvPicPr>
            <a:picLocks noChangeAspect="1"/>
          </p:cNvPicPr>
          <p:nvPr/>
        </p:nvPicPr>
        <p:blipFill>
          <a:blip r:embed="rId3"/>
          <a:stretch>
            <a:fillRect/>
          </a:stretch>
        </p:blipFill>
        <p:spPr>
          <a:xfrm>
            <a:off x="-2024048" y="8115300"/>
            <a:ext cx="4048095" cy="2761727"/>
          </a:xfrm>
          <a:prstGeom prst="rect">
            <a:avLst/>
          </a:prstGeom>
        </p:spPr>
      </p:pic>
      <p:pic>
        <p:nvPicPr>
          <p:cNvPr id="6" name="Picture 5">
            <a:extLst>
              <a:ext uri="{FF2B5EF4-FFF2-40B4-BE49-F238E27FC236}">
                <a16:creationId xmlns:a16="http://schemas.microsoft.com/office/drawing/2014/main" id="{CF396AF8-7CD3-79C1-8656-A42210E5A09D}"/>
              </a:ext>
            </a:extLst>
          </p:cNvPr>
          <p:cNvPicPr>
            <a:picLocks noChangeAspect="1"/>
          </p:cNvPicPr>
          <p:nvPr/>
        </p:nvPicPr>
        <p:blipFill>
          <a:blip r:embed="rId4"/>
          <a:stretch>
            <a:fillRect/>
          </a:stretch>
        </p:blipFill>
        <p:spPr>
          <a:xfrm>
            <a:off x="0" y="112044"/>
            <a:ext cx="9440166" cy="4973322"/>
          </a:xfrm>
          <a:prstGeom prst="rect">
            <a:avLst/>
          </a:prstGeom>
        </p:spPr>
      </p:pic>
      <p:pic>
        <p:nvPicPr>
          <p:cNvPr id="13" name="Picture 12">
            <a:extLst>
              <a:ext uri="{FF2B5EF4-FFF2-40B4-BE49-F238E27FC236}">
                <a16:creationId xmlns:a16="http://schemas.microsoft.com/office/drawing/2014/main" id="{CA0BC55D-B14C-C1F3-EB97-80B189E531E8}"/>
              </a:ext>
            </a:extLst>
          </p:cNvPr>
          <p:cNvPicPr>
            <a:picLocks noChangeAspect="1"/>
          </p:cNvPicPr>
          <p:nvPr/>
        </p:nvPicPr>
        <p:blipFill>
          <a:blip r:embed="rId5"/>
          <a:stretch>
            <a:fillRect/>
          </a:stretch>
        </p:blipFill>
        <p:spPr>
          <a:xfrm>
            <a:off x="7620000" y="5244113"/>
            <a:ext cx="10326541" cy="4973323"/>
          </a:xfrm>
          <a:prstGeom prst="rect">
            <a:avLst/>
          </a:prstGeom>
        </p:spPr>
      </p:pic>
    </p:spTree>
    <p:extLst>
      <p:ext uri="{BB962C8B-B14F-4D97-AF65-F5344CB8AC3E}">
        <p14:creationId xmlns:p14="http://schemas.microsoft.com/office/powerpoint/2010/main" val="204139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24299" y="-4095453"/>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TextBox 3"/>
          <p:cNvSpPr txBox="1"/>
          <p:nvPr/>
        </p:nvSpPr>
        <p:spPr>
          <a:xfrm>
            <a:off x="3962400" y="543933"/>
            <a:ext cx="7065473" cy="1301749"/>
          </a:xfrm>
          <a:prstGeom prst="rect">
            <a:avLst/>
          </a:prstGeom>
        </p:spPr>
        <p:txBody>
          <a:bodyPr lIns="0" tIns="0" rIns="0" bIns="0" rtlCol="0" anchor="t">
            <a:spAutoFit/>
          </a:bodyPr>
          <a:lstStyle/>
          <a:p>
            <a:pPr algn="l">
              <a:lnSpc>
                <a:spcPts val="9699"/>
              </a:lnSpc>
            </a:pPr>
            <a:r>
              <a:rPr lang="en-US" sz="9999" b="1" dirty="0">
                <a:solidFill>
                  <a:srgbClr val="000000"/>
                </a:solidFill>
                <a:latin typeface="DM Sans Bold"/>
                <a:ea typeface="DM Sans Bold"/>
                <a:cs typeface="DM Sans Bold"/>
                <a:sym typeface="DM Sans Bold"/>
              </a:rPr>
              <a:t>Conclusion</a:t>
            </a:r>
          </a:p>
        </p:txBody>
      </p:sp>
      <p:sp>
        <p:nvSpPr>
          <p:cNvPr id="4" name="TextBox 4"/>
          <p:cNvSpPr txBox="1"/>
          <p:nvPr/>
        </p:nvSpPr>
        <p:spPr>
          <a:xfrm>
            <a:off x="9067799" y="3142952"/>
            <a:ext cx="7416373" cy="5878532"/>
          </a:xfrm>
          <a:prstGeom prst="rect">
            <a:avLst/>
          </a:prstGeom>
        </p:spPr>
        <p:txBody>
          <a:bodyPr wrap="square" lIns="0" tIns="0" rIns="0" bIns="0" rtlCol="0" anchor="t">
            <a:spAutoFit/>
          </a:bodyPr>
          <a:lstStyle/>
          <a:p>
            <a:endParaRPr lang="en-US" sz="2400" dirty="0"/>
          </a:p>
          <a:p>
            <a:r>
              <a:rPr lang="en-US" sz="2600" dirty="0">
                <a:latin typeface="+mj-lt"/>
                <a:cs typeface="Times New Roman" panose="02020603050405020304" pitchFamily="18" charset="0"/>
              </a:rPr>
              <a:t>The </a:t>
            </a:r>
            <a:r>
              <a:rPr lang="en-US" sz="2600" b="1" dirty="0">
                <a:latin typeface="+mj-lt"/>
                <a:cs typeface="Times New Roman" panose="02020603050405020304" pitchFamily="18" charset="0"/>
              </a:rPr>
              <a:t>Django-Based Python Login System</a:t>
            </a:r>
            <a:r>
              <a:rPr lang="en-US" sz="2600" dirty="0">
                <a:latin typeface="+mj-lt"/>
                <a:cs typeface="Times New Roman" panose="02020603050405020304" pitchFamily="18" charset="0"/>
              </a:rPr>
              <a:t> project demonstrates the effective integration of secure user authentication and management functionalities. Built using Python and Django, it provides a robust, scalable platform for managing user registration, login, password resets, and role-based access control. The system’s flexibility and security make it an essential tool for web applications requiring user account management, ensuring seamless and protected user experiences. By simplifying routine authentication tasks and offering extensibility for third-party logins, it showcases a step forward in developing secure, user-centric web applications.</a:t>
            </a:r>
          </a:p>
          <a:p>
            <a:pPr marL="0" lvl="0" indent="0" algn="l">
              <a:lnSpc>
                <a:spcPts val="2430"/>
              </a:lnSpc>
              <a:spcBef>
                <a:spcPct val="0"/>
              </a:spcBef>
            </a:pPr>
            <a:endParaRPr lang="en-US" sz="2400" b="1" spc="107" dirty="0">
              <a:solidFill>
                <a:srgbClr val="000000"/>
              </a:solidFill>
              <a:latin typeface="Times New Roman" panose="02020603050405020304" pitchFamily="18" charset="0"/>
              <a:ea typeface="DM Sans"/>
              <a:cs typeface="Times New Roman" panose="02020603050405020304" pitchFamily="18" charset="0"/>
              <a:sym typeface="DM Sans"/>
            </a:endParaRPr>
          </a:p>
        </p:txBody>
      </p:sp>
      <p:pic>
        <p:nvPicPr>
          <p:cNvPr id="5" name="Picture 4">
            <a:extLst>
              <a:ext uri="{FF2B5EF4-FFF2-40B4-BE49-F238E27FC236}">
                <a16:creationId xmlns:a16="http://schemas.microsoft.com/office/drawing/2014/main" id="{3CA54F82-562C-C0B6-0413-257694F8A723}"/>
              </a:ext>
            </a:extLst>
          </p:cNvPr>
          <p:cNvPicPr>
            <a:picLocks noChangeAspect="1"/>
          </p:cNvPicPr>
          <p:nvPr/>
        </p:nvPicPr>
        <p:blipFill>
          <a:blip r:embed="rId3"/>
          <a:stretch>
            <a:fillRect/>
          </a:stretch>
        </p:blipFill>
        <p:spPr>
          <a:xfrm>
            <a:off x="2462561" y="2552700"/>
            <a:ext cx="5133277" cy="5669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TextBox 3"/>
          <p:cNvSpPr txBox="1"/>
          <p:nvPr/>
        </p:nvSpPr>
        <p:spPr>
          <a:xfrm>
            <a:off x="7543800" y="2095500"/>
            <a:ext cx="10744200" cy="7043467"/>
          </a:xfrm>
          <a:prstGeom prst="rect">
            <a:avLst/>
          </a:prstGeom>
        </p:spPr>
        <p:txBody>
          <a:bodyPr wrap="square" lIns="0" tIns="0" rIns="0" bIns="0" rtlCol="0" anchor="t">
            <a:spAutoFit/>
          </a:bodyPr>
          <a:lstStyle/>
          <a:p>
            <a:pPr algn="l">
              <a:lnSpc>
                <a:spcPts val="2700"/>
              </a:lnSpc>
            </a:pPr>
            <a:endParaRPr lang="en-US" sz="2000" u="sng" spc="120" dirty="0">
              <a:solidFill>
                <a:srgbClr val="000000"/>
              </a:solidFill>
              <a:latin typeface="Times New Roman" panose="02020603050405020304" pitchFamily="18" charset="0"/>
              <a:ea typeface="DM Sans"/>
              <a:cs typeface="Times New Roman" panose="02020603050405020304" pitchFamily="18" charset="0"/>
              <a:sym typeface="DM Sans"/>
              <a:hlinkClick r:id="rId3" tooltip="https://www.youtube.com/c/ClearCode"/>
            </a:endParaRPr>
          </a:p>
          <a:p>
            <a:r>
              <a:rPr lang="en-IN" sz="2400" b="1" dirty="0">
                <a:latin typeface="+mj-lt"/>
                <a:cs typeface="Times New Roman" panose="02020603050405020304" pitchFamily="18" charset="0"/>
              </a:rPr>
              <a:t>References for Python GUI Assistant</a:t>
            </a:r>
          </a:p>
          <a:p>
            <a:r>
              <a:rPr lang="en-IN" sz="2400" b="1" dirty="0">
                <a:latin typeface="+mj-lt"/>
                <a:cs typeface="Times New Roman" panose="02020603050405020304" pitchFamily="18" charset="0"/>
              </a:rPr>
              <a:t>1.Django documentation:</a:t>
            </a:r>
          </a:p>
          <a:p>
            <a:r>
              <a:rPr lang="en-IN" sz="2400" dirty="0">
                <a:latin typeface="+mj-lt"/>
                <a:cs typeface="Times New Roman" panose="02020603050405020304" pitchFamily="18" charset="0"/>
                <a:hlinkClick r:id="rId4"/>
              </a:rPr>
              <a:t>https://docs.djangoproject.com/en/5.1/</a:t>
            </a:r>
            <a:br>
              <a:rPr lang="en-IN" sz="2400" dirty="0">
                <a:latin typeface="+mj-lt"/>
                <a:cs typeface="Times New Roman" panose="02020603050405020304" pitchFamily="18" charset="0"/>
              </a:rPr>
            </a:br>
            <a:r>
              <a:rPr lang="en-US" sz="2400" dirty="0">
                <a:latin typeface="+mj-lt"/>
                <a:cs typeface="Times New Roman" panose="02020603050405020304" pitchFamily="18" charset="0"/>
              </a:rPr>
              <a:t>Official guide for building web applications with Django.</a:t>
            </a:r>
            <a:endParaRPr lang="en-IN" sz="2400" dirty="0">
              <a:latin typeface="+mj-lt"/>
              <a:cs typeface="Times New Roman" panose="02020603050405020304" pitchFamily="18" charset="0"/>
            </a:endParaRPr>
          </a:p>
          <a:p>
            <a:r>
              <a:rPr lang="en-IN" sz="2400" b="1" dirty="0">
                <a:latin typeface="+mj-lt"/>
                <a:cs typeface="Times New Roman" panose="02020603050405020304" pitchFamily="18" charset="0"/>
              </a:rPr>
              <a:t>2. Django-</a:t>
            </a:r>
            <a:r>
              <a:rPr lang="en-IN" sz="2400" b="1" dirty="0" err="1">
                <a:latin typeface="+mj-lt"/>
                <a:cs typeface="Times New Roman" panose="02020603050405020304" pitchFamily="18" charset="0"/>
              </a:rPr>
              <a:t>Allauth</a:t>
            </a:r>
            <a:r>
              <a:rPr lang="en-IN" sz="2400" b="1" dirty="0">
                <a:latin typeface="+mj-lt"/>
                <a:cs typeface="Times New Roman" panose="02020603050405020304" pitchFamily="18" charset="0"/>
              </a:rPr>
              <a:t> Documentation</a:t>
            </a:r>
            <a:r>
              <a:rPr lang="en-IN" sz="2400" dirty="0">
                <a:latin typeface="+mj-lt"/>
                <a:cs typeface="Times New Roman" panose="02020603050405020304" pitchFamily="18" charset="0"/>
              </a:rPr>
              <a:t>: </a:t>
            </a:r>
            <a:r>
              <a:rPr lang="en-US" sz="2400" dirty="0">
                <a:latin typeface="+mj-lt"/>
                <a:cs typeface="Times New Roman" panose="02020603050405020304" pitchFamily="18" charset="0"/>
              </a:rPr>
              <a:t>Essential for user authentication</a:t>
            </a:r>
            <a:r>
              <a:rPr lang="en-IN" sz="2400" dirty="0">
                <a:latin typeface="+mj-lt"/>
                <a:cs typeface="Times New Roman" panose="02020603050405020304" pitchFamily="18" charset="0"/>
              </a:rPr>
              <a:t>.</a:t>
            </a:r>
          </a:p>
          <a:p>
            <a:r>
              <a:rPr lang="en-IN" sz="2400" dirty="0">
                <a:latin typeface="+mj-lt"/>
                <a:cs typeface="Times New Roman" panose="02020603050405020304" pitchFamily="18" charset="0"/>
                <a:hlinkClick r:id="rId5"/>
              </a:rPr>
              <a:t>https://django-allauth.readthedocs.io/en/latest/</a:t>
            </a:r>
            <a:endParaRPr lang="en-IN" sz="2400" dirty="0">
              <a:latin typeface="+mj-lt"/>
              <a:cs typeface="Times New Roman" panose="02020603050405020304" pitchFamily="18" charset="0"/>
            </a:endParaRPr>
          </a:p>
          <a:p>
            <a:r>
              <a:rPr lang="en-IN" sz="2400" b="1" dirty="0">
                <a:latin typeface="+mj-lt"/>
                <a:cs typeface="Times New Roman" panose="02020603050405020304" pitchFamily="18" charset="0"/>
              </a:rPr>
              <a:t>3. Django REST Framework</a:t>
            </a:r>
            <a:r>
              <a:rPr lang="en-IN" sz="2400" dirty="0">
                <a:latin typeface="+mj-lt"/>
                <a:cs typeface="Times New Roman" panose="02020603050405020304" pitchFamily="18" charset="0"/>
              </a:rPr>
              <a:t>:</a:t>
            </a:r>
          </a:p>
          <a:p>
            <a:r>
              <a:rPr lang="en-US" sz="2400" dirty="0">
                <a:latin typeface="+mj-lt"/>
                <a:cs typeface="Times New Roman" panose="02020603050405020304" pitchFamily="18" charset="0"/>
              </a:rPr>
              <a:t>For creating RESTful APIs, enabling integrations with external applications</a:t>
            </a:r>
            <a:r>
              <a:rPr lang="en-IN" sz="2400" dirty="0">
                <a:latin typeface="+mj-lt"/>
                <a:cs typeface="Times New Roman" panose="02020603050405020304" pitchFamily="18" charset="0"/>
              </a:rPr>
              <a:t>.</a:t>
            </a:r>
          </a:p>
          <a:p>
            <a:r>
              <a:rPr lang="en-IN" sz="2400" dirty="0">
                <a:latin typeface="+mj-lt"/>
                <a:cs typeface="Times New Roman" panose="02020603050405020304" pitchFamily="18" charset="0"/>
                <a:hlinkClick r:id="rId6"/>
              </a:rPr>
              <a:t>https://www.django-rest-framework.org/</a:t>
            </a:r>
            <a:endParaRPr lang="en-IN" sz="2400" dirty="0">
              <a:latin typeface="+mj-lt"/>
              <a:cs typeface="Times New Roman" panose="02020603050405020304" pitchFamily="18" charset="0"/>
            </a:endParaRPr>
          </a:p>
          <a:p>
            <a:r>
              <a:rPr lang="en-IN" sz="2400" b="1" dirty="0">
                <a:latin typeface="+mj-lt"/>
                <a:cs typeface="Times New Roman" panose="02020603050405020304" pitchFamily="18" charset="0"/>
              </a:rPr>
              <a:t>4. Django Security Best Practices</a:t>
            </a:r>
            <a:r>
              <a:rPr lang="en-IN" sz="2400" dirty="0">
                <a:latin typeface="+mj-lt"/>
                <a:cs typeface="Times New Roman" panose="02020603050405020304" pitchFamily="18" charset="0"/>
              </a:rPr>
              <a:t>:</a:t>
            </a:r>
          </a:p>
          <a:p>
            <a:r>
              <a:rPr lang="en-US" sz="2400" dirty="0">
                <a:latin typeface="+mj-lt"/>
                <a:cs typeface="Times New Roman" panose="02020603050405020304" pitchFamily="18" charset="0"/>
              </a:rPr>
              <a:t>Insights into securing your Django application and protecting user data.</a:t>
            </a:r>
          </a:p>
          <a:p>
            <a:r>
              <a:rPr lang="en-IN" sz="2400" dirty="0">
                <a:latin typeface="+mj-lt"/>
                <a:cs typeface="Times New Roman" panose="02020603050405020304" pitchFamily="18" charset="0"/>
                <a:hlinkClick r:id="rId7"/>
              </a:rPr>
              <a:t>https://docs.djangoproject.com/en/5.1/topics/security/</a:t>
            </a:r>
            <a:endParaRPr lang="en-IN" sz="2400" dirty="0">
              <a:latin typeface="+mj-lt"/>
              <a:cs typeface="Times New Roman" panose="02020603050405020304" pitchFamily="18" charset="0"/>
            </a:endParaRPr>
          </a:p>
          <a:p>
            <a:endParaRPr lang="en-IN" sz="2400" dirty="0">
              <a:latin typeface="+mj-lt"/>
              <a:cs typeface="Times New Roman" panose="02020603050405020304" pitchFamily="18" charset="0"/>
            </a:endParaRPr>
          </a:p>
          <a:p>
            <a:r>
              <a:rPr lang="en-IN" sz="2400" b="1" dirty="0">
                <a:latin typeface="+mj-lt"/>
                <a:cs typeface="Times New Roman" panose="02020603050405020304" pitchFamily="18" charset="0"/>
              </a:rPr>
              <a:t>Books</a:t>
            </a:r>
            <a:r>
              <a:rPr lang="en-IN" sz="2400" dirty="0">
                <a:latin typeface="+mj-lt"/>
                <a:cs typeface="Times New Roman" panose="02020603050405020304" pitchFamily="18" charset="0"/>
              </a:rPr>
              <a:t>:</a:t>
            </a:r>
            <a:endParaRPr lang="en-US" sz="2400" dirty="0">
              <a:latin typeface="+mj-lt"/>
              <a:cs typeface="Times New Roman" panose="02020603050405020304" pitchFamily="18" charset="0"/>
            </a:endParaRPr>
          </a:p>
          <a:p>
            <a:pPr>
              <a:buFont typeface="Arial" panose="020B0604020202020204" pitchFamily="34" charset="0"/>
              <a:buChar char="•"/>
            </a:pPr>
            <a:r>
              <a:rPr lang="en-US" sz="2400" dirty="0">
                <a:latin typeface="+mj-lt"/>
                <a:cs typeface="Times New Roman" panose="02020603050405020304" pitchFamily="18" charset="0"/>
              </a:rPr>
              <a:t>"Django for Beginners" by William S. Vincent</a:t>
            </a:r>
          </a:p>
          <a:p>
            <a:pPr>
              <a:buFont typeface="Arial" panose="020B0604020202020204" pitchFamily="34" charset="0"/>
              <a:buChar char="•"/>
            </a:pPr>
            <a:r>
              <a:rPr lang="en-US" sz="2400" dirty="0">
                <a:latin typeface="+mj-lt"/>
                <a:cs typeface="Times New Roman" panose="02020603050405020304" pitchFamily="18" charset="0"/>
              </a:rPr>
              <a:t>"Two Scoops of Django" by Audrey Roy Greenfeld and Daniel Roy Greenfeld</a:t>
            </a:r>
          </a:p>
          <a:p>
            <a:pPr>
              <a:buFont typeface="Arial" panose="020B0604020202020204" pitchFamily="34" charset="0"/>
              <a:buChar char="•"/>
            </a:pPr>
            <a:r>
              <a:rPr lang="en-US" sz="2400" dirty="0">
                <a:latin typeface="+mj-lt"/>
                <a:cs typeface="Times New Roman" panose="02020603050405020304" pitchFamily="18" charset="0"/>
              </a:rPr>
              <a:t>"Python Crash Course" by Eric Matthes</a:t>
            </a:r>
            <a:endParaRPr lang="en-IN" sz="2400" dirty="0">
              <a:latin typeface="+mj-lt"/>
              <a:cs typeface="Times New Roman" panose="02020603050405020304" pitchFamily="18" charset="0"/>
            </a:endParaRPr>
          </a:p>
          <a:p>
            <a:pPr algn="l">
              <a:lnSpc>
                <a:spcPts val="3374"/>
              </a:lnSpc>
            </a:pPr>
            <a:endParaRPr lang="en-US" sz="2499" b="1" spc="149" dirty="0">
              <a:solidFill>
                <a:srgbClr val="000000"/>
              </a:solidFill>
              <a:latin typeface="DM Sans Bold"/>
              <a:ea typeface="DM Sans Bold"/>
              <a:cs typeface="DM Sans Bold"/>
              <a:sym typeface="DM Sans Bold"/>
            </a:endParaRPr>
          </a:p>
        </p:txBody>
      </p:sp>
      <p:sp>
        <p:nvSpPr>
          <p:cNvPr id="4" name="TextBox 4"/>
          <p:cNvSpPr txBox="1"/>
          <p:nvPr/>
        </p:nvSpPr>
        <p:spPr>
          <a:xfrm>
            <a:off x="1600200" y="1181100"/>
            <a:ext cx="7848600" cy="1100045"/>
          </a:xfrm>
          <a:prstGeom prst="rect">
            <a:avLst/>
          </a:prstGeom>
        </p:spPr>
        <p:txBody>
          <a:bodyPr wrap="square" lIns="0" tIns="0" rIns="0" bIns="0" rtlCol="0" anchor="t">
            <a:spAutoFit/>
          </a:bodyPr>
          <a:lstStyle/>
          <a:p>
            <a:pPr algn="l">
              <a:lnSpc>
                <a:spcPts val="8244"/>
              </a:lnSpc>
            </a:pPr>
            <a:r>
              <a:rPr lang="en-US" sz="8499" b="1" dirty="0">
                <a:solidFill>
                  <a:srgbClr val="000000"/>
                </a:solidFill>
                <a:latin typeface="DM Sans Bold"/>
                <a:ea typeface="DM Sans Bold"/>
                <a:cs typeface="DM Sans Bold"/>
                <a:sym typeface="DM Sans Bold"/>
              </a:rPr>
              <a:t>References</a:t>
            </a:r>
          </a:p>
        </p:txBody>
      </p:sp>
      <p:pic>
        <p:nvPicPr>
          <p:cNvPr id="6" name="Picture 5">
            <a:extLst>
              <a:ext uri="{FF2B5EF4-FFF2-40B4-BE49-F238E27FC236}">
                <a16:creationId xmlns:a16="http://schemas.microsoft.com/office/drawing/2014/main" id="{8A0D787B-70D3-3E2F-BCD9-917C05E64A66}"/>
              </a:ext>
            </a:extLst>
          </p:cNvPr>
          <p:cNvPicPr>
            <a:picLocks noChangeAspect="1"/>
          </p:cNvPicPr>
          <p:nvPr/>
        </p:nvPicPr>
        <p:blipFill>
          <a:blip r:embed="rId8"/>
          <a:stretch>
            <a:fillRect/>
          </a:stretch>
        </p:blipFill>
        <p:spPr>
          <a:xfrm>
            <a:off x="1143000" y="3290368"/>
            <a:ext cx="5943600" cy="48393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1756315"/>
          </a:xfrm>
          <a:prstGeom prst="rect">
            <a:avLst/>
          </a:prstGeom>
        </p:spPr>
        <p:txBody>
          <a:bodyPr lIns="0" tIns="0" rIns="0" bIns="0" rtlCol="0" anchor="t">
            <a:spAutoFit/>
          </a:bodyPr>
          <a:lstStyle/>
          <a:p>
            <a:pPr algn="ctr">
              <a:lnSpc>
                <a:spcPts val="12699"/>
              </a:lnSpc>
            </a:pPr>
            <a:r>
              <a:rPr lang="en-US" sz="14597" b="1" dirty="0">
                <a:solidFill>
                  <a:srgbClr val="000000"/>
                </a:solidFill>
                <a:latin typeface="DM Sans Bold"/>
                <a:ea typeface="DM Sans Bold"/>
                <a:cs typeface="DM Sans Bold"/>
                <a:sym typeface="DM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844362" y="-393808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151844" y="9598372"/>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686214" y="692855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048754" y="-1317560"/>
            <a:ext cx="4899948" cy="3068592"/>
          </a:xfrm>
          <a:custGeom>
            <a:avLst/>
            <a:gdLst/>
            <a:ahLst/>
            <a:cxnLst/>
            <a:rect l="l" t="t" r="r" b="b"/>
            <a:pathLst>
              <a:path w="4899948" h="3068592">
                <a:moveTo>
                  <a:pt x="0" y="0"/>
                </a:moveTo>
                <a:lnTo>
                  <a:pt x="4899948" y="0"/>
                </a:lnTo>
                <a:lnTo>
                  <a:pt x="4899948" y="3068593"/>
                </a:lnTo>
                <a:lnTo>
                  <a:pt x="0" y="306859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300812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2570549" y="899010"/>
            <a:ext cx="14728416" cy="1466492"/>
          </a:xfrm>
          <a:prstGeom prst="rect">
            <a:avLst/>
          </a:prstGeom>
        </p:spPr>
        <p:txBody>
          <a:bodyPr lIns="0" tIns="0" rIns="0" bIns="0" rtlCol="0" anchor="t">
            <a:spAutoFit/>
          </a:bodyPr>
          <a:lstStyle/>
          <a:p>
            <a:pPr algn="ctr">
              <a:lnSpc>
                <a:spcPts val="12218"/>
              </a:lnSpc>
            </a:pPr>
            <a:r>
              <a:rPr lang="en-US" sz="8000" b="1" dirty="0">
                <a:solidFill>
                  <a:srgbClr val="000000"/>
                </a:solidFill>
                <a:latin typeface="DM Sans Bold"/>
                <a:ea typeface="DM Sans Bold"/>
                <a:cs typeface="DM Sans Bold"/>
                <a:sym typeface="DM Sans Bold"/>
              </a:rPr>
              <a:t>Let’s Get Started</a:t>
            </a:r>
          </a:p>
        </p:txBody>
      </p:sp>
      <p:sp>
        <p:nvSpPr>
          <p:cNvPr id="15" name="TextBox 15"/>
          <p:cNvSpPr txBox="1"/>
          <p:nvPr/>
        </p:nvSpPr>
        <p:spPr>
          <a:xfrm>
            <a:off x="1371600" y="2262343"/>
            <a:ext cx="8008305" cy="6938694"/>
          </a:xfrm>
          <a:prstGeom prst="rect">
            <a:avLst/>
          </a:prstGeom>
        </p:spPr>
        <p:txBody>
          <a:bodyPr wrap="square" lIns="0" tIns="0" rIns="0" bIns="0" rtlCol="0" anchor="t">
            <a:spAutoFit/>
          </a:bodyPr>
          <a:lstStyle/>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Introduction</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Objective &amp; Scope Of the Project</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Application Tools</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Project Design</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Flowchart</a:t>
            </a:r>
          </a:p>
          <a:p>
            <a:pPr marL="647700" lvl="1" indent="-323850" algn="l">
              <a:lnSpc>
                <a:spcPts val="3000"/>
              </a:lnSpc>
              <a:buFont typeface="Arial"/>
              <a:buChar char="•"/>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Project implementation</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Testing And Validation</a:t>
            </a:r>
          </a:p>
          <a:p>
            <a:pPr marL="647700" lvl="1" indent="-323850" algn="l">
              <a:lnSpc>
                <a:spcPts val="3000"/>
              </a:lnSpc>
              <a:buFont typeface="Arial"/>
              <a:buChar char="•"/>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Conclusion</a:t>
            </a:r>
          </a:p>
          <a:p>
            <a:pPr algn="l">
              <a:lnSpc>
                <a:spcPts val="3000"/>
              </a:lnSpc>
            </a:pPr>
            <a:endParaRPr lang="en-US" sz="3000" b="1" spc="-60" dirty="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dirty="0">
                <a:solidFill>
                  <a:srgbClr val="000000"/>
                </a:solidFill>
                <a:latin typeface="DM Sans Bold"/>
                <a:ea typeface="DM Sans Bold"/>
                <a:cs typeface="DM Sans Bold"/>
                <a:sym typeface="DM Sans Bold"/>
              </a:rPr>
              <a:t>References</a:t>
            </a:r>
          </a:p>
          <a:p>
            <a:pPr algn="l">
              <a:lnSpc>
                <a:spcPts val="3000"/>
              </a:lnSpc>
            </a:pPr>
            <a:endParaRPr lang="en-US" sz="3000" b="1" spc="-60" dirty="0">
              <a:solidFill>
                <a:srgbClr val="000000"/>
              </a:solidFill>
              <a:latin typeface="DM Sans Bold"/>
              <a:ea typeface="DM Sans Bold"/>
              <a:cs typeface="DM Sans Bold"/>
              <a:sym typeface="DM Sans Bold"/>
            </a:endParaRPr>
          </a:p>
        </p:txBody>
      </p:sp>
      <p:sp>
        <p:nvSpPr>
          <p:cNvPr id="16" name="Freeform 16"/>
          <p:cNvSpPr/>
          <p:nvPr/>
        </p:nvSpPr>
        <p:spPr>
          <a:xfrm>
            <a:off x="14599198" y="3806655"/>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34225" y="1113546"/>
            <a:ext cx="9403187" cy="1560195"/>
          </a:xfrm>
          <a:prstGeom prst="rect">
            <a:avLst/>
          </a:prstGeom>
        </p:spPr>
        <p:txBody>
          <a:bodyPr lIns="0" tIns="0" rIns="0" bIns="0" rtlCol="0" anchor="t">
            <a:spAutoFit/>
          </a:bodyPr>
          <a:lstStyle/>
          <a:p>
            <a:pPr algn="l">
              <a:lnSpc>
                <a:spcPts val="11640"/>
              </a:lnSpc>
            </a:pPr>
            <a:r>
              <a:rPr lang="en-US" sz="12000" b="1">
                <a:solidFill>
                  <a:srgbClr val="000000"/>
                </a:solidFill>
                <a:latin typeface="DM Sans Bold"/>
                <a:ea typeface="DM Sans Bold"/>
                <a:cs typeface="DM Sans Bold"/>
                <a:sym typeface="DM Sans Bold"/>
              </a:rPr>
              <a:t>Introduction</a:t>
            </a:r>
          </a:p>
        </p:txBody>
      </p:sp>
      <p:sp>
        <p:nvSpPr>
          <p:cNvPr id="6" name="TextBox 6"/>
          <p:cNvSpPr txBox="1"/>
          <p:nvPr/>
        </p:nvSpPr>
        <p:spPr>
          <a:xfrm>
            <a:off x="1312689" y="3006604"/>
            <a:ext cx="7707571" cy="5753947"/>
          </a:xfrm>
          <a:prstGeom prst="rect">
            <a:avLst/>
          </a:prstGeom>
        </p:spPr>
        <p:txBody>
          <a:bodyPr lIns="0" tIns="0" rIns="0" bIns="0" rtlCol="0" anchor="t">
            <a:spAutoFit/>
          </a:bodyPr>
          <a:lstStyle/>
          <a:p>
            <a:pPr marL="0" lvl="0" indent="0" algn="l">
              <a:lnSpc>
                <a:spcPts val="2969"/>
              </a:lnSpc>
              <a:spcBef>
                <a:spcPct val="0"/>
              </a:spcBef>
            </a:pPr>
            <a:r>
              <a:rPr lang="en-US" sz="2400" dirty="0"/>
              <a:t>The Django-based login system in Python is an all-encompassing security framework for user authentication and account management. It employs the built-in authentication system of Django, thereby making user registration, login, logout, and password management as easy as possible. Some of the important features of this system include role-based access control for resource management security and email verification in the registration process for security enhancement. Furthermore, the system enables third-party login integration such as Google and Facebook login. A responsive front-end design combined with backend functionality makes the authentication processes user-friendly and extensible, yet compliant with high-security standards, and an excellent foundation for modern web applications.</a:t>
            </a:r>
            <a:endParaRPr lang="en-US" sz="2400" u="none" spc="131" dirty="0">
              <a:solidFill>
                <a:srgbClr val="000000"/>
              </a:solidFill>
              <a:latin typeface="Times New Roman" panose="02020603050405020304" pitchFamily="18" charset="0"/>
              <a:ea typeface="Open Sauce"/>
              <a:cs typeface="Times New Roman" panose="02020603050405020304" pitchFamily="18" charset="0"/>
              <a:sym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id="3" name="TextBox 3"/>
          <p:cNvSpPr txBox="1"/>
          <p:nvPr/>
        </p:nvSpPr>
        <p:spPr>
          <a:xfrm>
            <a:off x="5163935" y="272221"/>
            <a:ext cx="9253699" cy="22821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Objectives Of the Project</a:t>
            </a:r>
          </a:p>
        </p:txBody>
      </p:sp>
      <p:sp>
        <p:nvSpPr>
          <p:cNvPr id="4" name="TextBox 4"/>
          <p:cNvSpPr txBox="1"/>
          <p:nvPr/>
        </p:nvSpPr>
        <p:spPr>
          <a:xfrm>
            <a:off x="6904464" y="2682919"/>
            <a:ext cx="10011796" cy="5886227"/>
          </a:xfrm>
          <a:prstGeom prst="rect">
            <a:avLst/>
          </a:prstGeom>
        </p:spPr>
        <p:txBody>
          <a:bodyPr lIns="0" tIns="0" rIns="0" bIns="0" rtlCol="0" anchor="t">
            <a:spAutoFit/>
          </a:bodyPr>
          <a:lstStyle/>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1.</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Implement Secure Authentication:</a:t>
            </a: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 </a:t>
            </a:r>
            <a:r>
              <a:rPr lang="en-US" sz="2400" dirty="0">
                <a:latin typeface="Times New Roman" panose="02020603050405020304" pitchFamily="18" charset="0"/>
                <a:cs typeface="Times New Roman" panose="02020603050405020304" pitchFamily="18" charset="0"/>
              </a:rPr>
              <a:t>Enable secure user login and registration, including password hashing and validation, to ensure the safety of user credentials.</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700"/>
              </a:lnSpc>
            </a:pPr>
            <a:endParaRPr lang="en-US" sz="2400" spc="12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2.</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Provide Role-Based Access Control: </a:t>
            </a:r>
            <a:r>
              <a:rPr lang="en-US" sz="2400" dirty="0">
                <a:latin typeface="Times New Roman" panose="02020603050405020304" pitchFamily="18" charset="0"/>
                <a:cs typeface="Times New Roman" panose="02020603050405020304" pitchFamily="18" charset="0"/>
              </a:rPr>
              <a:t>Support different user roles with customized access to features and resources, enabling precise control over the system’s functionality.</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a:t>
            </a:r>
          </a:p>
          <a:p>
            <a:pPr algn="l">
              <a:lnSpc>
                <a:spcPts val="2700"/>
              </a:lnSpc>
            </a:pPr>
            <a:endParaRPr lang="en-US" sz="2400" spc="12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3.</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Enhance Usability</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Deliver a simple, intuitive user interface for logging in, registering, and managing accounts, ensuring ease of use for all users</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a:t>
            </a:r>
          </a:p>
          <a:p>
            <a:pPr>
              <a:lnSpc>
                <a:spcPts val="2700"/>
              </a:lnSpc>
            </a:pPr>
            <a:endParaRPr lang="en-US" sz="2400" spc="12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4. </a:t>
            </a:r>
            <a:r>
              <a:rPr lang="en-IN" sz="2400" b="1" dirty="0">
                <a:latin typeface="Times New Roman" panose="02020603050405020304" pitchFamily="18" charset="0"/>
                <a:cs typeface="Times New Roman" panose="02020603050405020304" pitchFamily="18" charset="0"/>
              </a:rPr>
              <a:t>Facilitate Account Management: </a:t>
            </a:r>
            <a:r>
              <a:rPr lang="en-US" sz="2400" dirty="0">
                <a:latin typeface="Times New Roman" panose="02020603050405020304" pitchFamily="18" charset="0"/>
                <a:cs typeface="Times New Roman" panose="02020603050405020304" pitchFamily="18" charset="0"/>
              </a:rPr>
              <a:t>Offer features like password resets, email verification, and profile updates, providing users with control over their accounts</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5. </a:t>
            </a:r>
            <a:r>
              <a:rPr lang="en-IN" sz="2400" b="1" dirty="0">
                <a:latin typeface="Times New Roman" panose="02020603050405020304" pitchFamily="18" charset="0"/>
                <a:cs typeface="Times New Roman" panose="02020603050405020304" pitchFamily="18" charset="0"/>
              </a:rPr>
              <a:t>Promote Efficient Workflow: </a:t>
            </a:r>
            <a:r>
              <a:rPr lang="en-US" sz="2400" dirty="0">
                <a:latin typeface="Times New Roman" panose="02020603050405020304" pitchFamily="18" charset="0"/>
                <a:cs typeface="Times New Roman" panose="02020603050405020304" pitchFamily="18" charset="0"/>
              </a:rPr>
              <a:t>Streamline authentication and user management processes, reducing administrative overhead and improving overall productivity.</a:t>
            </a:r>
            <a:endParaRPr lang="en-US" sz="2400" spc="120" dirty="0">
              <a:solidFill>
                <a:srgbClr val="000000"/>
              </a:solidFill>
              <a:latin typeface="Times New Roman" panose="02020603050405020304" pitchFamily="18" charset="0"/>
              <a:ea typeface="DM Sans"/>
              <a:cs typeface="Times New Roman" panose="02020603050405020304" pitchFamily="18" charset="0"/>
              <a:sym typeface="DM Sans"/>
            </a:endParaRPr>
          </a:p>
        </p:txBody>
      </p:sp>
      <p:pic>
        <p:nvPicPr>
          <p:cNvPr id="11" name="Picture 10">
            <a:extLst>
              <a:ext uri="{FF2B5EF4-FFF2-40B4-BE49-F238E27FC236}">
                <a16:creationId xmlns:a16="http://schemas.microsoft.com/office/drawing/2014/main" id="{0DA68F55-E034-C13F-1D58-5D97BFE10DD9}"/>
              </a:ext>
            </a:extLst>
          </p:cNvPr>
          <p:cNvPicPr>
            <a:picLocks noChangeAspect="1"/>
          </p:cNvPicPr>
          <p:nvPr/>
        </p:nvPicPr>
        <p:blipFill>
          <a:blip r:embed="rId4"/>
          <a:stretch>
            <a:fillRect/>
          </a:stretch>
        </p:blipFill>
        <p:spPr>
          <a:xfrm>
            <a:off x="1066801" y="2826632"/>
            <a:ext cx="5257799" cy="54410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id="3" name="TextBox 3"/>
          <p:cNvSpPr txBox="1"/>
          <p:nvPr/>
        </p:nvSpPr>
        <p:spPr>
          <a:xfrm>
            <a:off x="1039761" y="2526577"/>
            <a:ext cx="10714799" cy="6578724"/>
          </a:xfrm>
          <a:prstGeom prst="rect">
            <a:avLst/>
          </a:prstGeom>
        </p:spPr>
        <p:txBody>
          <a:bodyPr wrap="square" lIns="0" tIns="0" rIns="0" bIns="0" rtlCol="0" anchor="t">
            <a:spAutoFit/>
          </a:bodyPr>
          <a:lstStyle/>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Scope of the Project</a:t>
            </a:r>
          </a:p>
          <a:p>
            <a:pPr algn="l">
              <a:lnSpc>
                <a:spcPts val="2700"/>
              </a:lnSpc>
            </a:pPr>
            <a:endPar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1.</a:t>
            </a:r>
            <a:r>
              <a:rPr lang="en-US" sz="2400" b="1" i="0" dirty="0">
                <a:solidFill>
                  <a:srgbClr val="000000"/>
                </a:solidFill>
                <a:effectLst/>
                <a:latin typeface="Times New Roman" panose="02020603050405020304" pitchFamily="18" charset="0"/>
                <a:cs typeface="Times New Roman" panose="02020603050405020304" pitchFamily="18" charset="0"/>
              </a:rPr>
              <a:t>Secure Authentication:</a:t>
            </a:r>
            <a:r>
              <a:rPr lang="en-US" sz="2400" b="1" i="0" dirty="0">
                <a:effectLst/>
                <a:latin typeface="Times New Roman" panose="02020603050405020304" pitchFamily="18" charset="0"/>
                <a:cs typeface="Times New Roman" panose="02020603050405020304" pitchFamily="18" charset="0"/>
              </a:rPr>
              <a:t> </a:t>
            </a:r>
            <a:r>
              <a:rPr lang="en-US" sz="2400" i="0" dirty="0">
                <a:effectLst/>
                <a:latin typeface="Times New Roman" panose="02020603050405020304" pitchFamily="18" charset="0"/>
                <a:cs typeface="Times New Roman" panose="02020603050405020304" pitchFamily="18" charset="0"/>
              </a:rPr>
              <a:t>Guarantees secure and dependable login, registration, and password management for users</a:t>
            </a:r>
            <a:br>
              <a:rPr lang="en-US" sz="2400" i="0" dirty="0">
                <a:effectLst/>
                <a:highlight>
                  <a:srgbClr val="000000"/>
                </a:highlight>
                <a:latin typeface="Times New Roman" panose="02020603050405020304" pitchFamily="18" charset="0"/>
                <a:cs typeface="Times New Roman" panose="02020603050405020304" pitchFamily="18" charset="0"/>
              </a:rPr>
            </a:br>
            <a:r>
              <a:rPr lang="en-US" sz="2400" spc="120" dirty="0">
                <a:highlight>
                  <a:srgbClr val="000000"/>
                </a:highlight>
                <a:latin typeface="Times New Roman" panose="02020603050405020304" pitchFamily="18" charset="0"/>
                <a:ea typeface="DM Sans"/>
                <a:cs typeface="Times New Roman" panose="02020603050405020304" pitchFamily="18" charset="0"/>
                <a:sym typeface="DM Sans"/>
              </a:rPr>
              <a:t> 	</a:t>
            </a: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2.</a:t>
            </a:r>
            <a:r>
              <a:rPr lang="en-US" sz="2400" b="1" i="0" dirty="0">
                <a:solidFill>
                  <a:srgbClr val="000000"/>
                </a:solidFill>
                <a:effectLst/>
                <a:latin typeface="Times New Roman" panose="02020603050405020304" pitchFamily="18" charset="0"/>
                <a:cs typeface="Times New Roman" panose="02020603050405020304" pitchFamily="18" charset="0"/>
              </a:rPr>
              <a:t>Role-Based Access: </a:t>
            </a:r>
            <a:r>
              <a:rPr lang="en-US" sz="2400" b="0" i="0" dirty="0">
                <a:effectLst/>
                <a:latin typeface="Times New Roman" panose="02020603050405020304" pitchFamily="18" charset="0"/>
                <a:cs typeface="Times New Roman" panose="02020603050405020304" pitchFamily="18" charset="0"/>
              </a:rPr>
              <a:t>Instructs permissions based on access restrictions due to the roles the users assume</a:t>
            </a:r>
            <a:r>
              <a:rPr lang="en-US" sz="2400" spc="120" dirty="0">
                <a:latin typeface="Times New Roman" panose="02020603050405020304" pitchFamily="18" charset="0"/>
                <a:ea typeface="DM Sans"/>
                <a:cs typeface="Times New Roman" panose="02020603050405020304" pitchFamily="18" charset="0"/>
                <a:sym typeface="DM Sans"/>
              </a:rPr>
              <a:t>.</a:t>
            </a:r>
          </a:p>
          <a:p>
            <a:pPr algn="l">
              <a:lnSpc>
                <a:spcPts val="2700"/>
              </a:lnSpc>
            </a:pP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3.Scalability: </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Adaptable for integration into various platforms like e-commerce, educational portals, and enterprise systems.</a:t>
            </a:r>
          </a:p>
          <a:p>
            <a:pPr algn="l">
              <a:lnSpc>
                <a:spcPts val="2700"/>
              </a:lnSpc>
            </a:pPr>
            <a:endPar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4.</a:t>
            </a:r>
            <a:r>
              <a:rPr lang="en-US" sz="2400" b="1" i="0" dirty="0">
                <a:effectLst/>
                <a:latin typeface="Times New Roman" panose="02020603050405020304" pitchFamily="18" charset="0"/>
                <a:cs typeface="Times New Roman" panose="02020603050405020304" pitchFamily="18" charset="0"/>
              </a:rPr>
              <a:t>User-</a:t>
            </a:r>
            <a:r>
              <a:rPr lang="en-US" sz="2400" b="1" i="0" dirty="0">
                <a:solidFill>
                  <a:srgbClr val="000000"/>
                </a:solidFill>
                <a:effectLst/>
                <a:latin typeface="Times New Roman" panose="02020603050405020304" pitchFamily="18" charset="0"/>
                <a:cs typeface="Times New Roman" panose="02020603050405020304" pitchFamily="18" charset="0"/>
              </a:rPr>
              <a:t>friendly experience: </a:t>
            </a:r>
            <a:r>
              <a:rPr lang="en-US" sz="2400" b="0" i="0" dirty="0">
                <a:effectLst/>
                <a:latin typeface="Times New Roman" panose="02020603050405020304" pitchFamily="18" charset="0"/>
                <a:cs typeface="Times New Roman" panose="02020603050405020304" pitchFamily="18" charset="0"/>
              </a:rPr>
              <a:t>It gives fluid interaction and a responsive interface where it could be accessed by hand for authentication management.</a:t>
            </a:r>
            <a:endParaRPr lang="en-US" sz="2400" spc="120" dirty="0">
              <a:latin typeface="Times New Roman" panose="02020603050405020304" pitchFamily="18" charset="0"/>
              <a:ea typeface="DM Sans"/>
              <a:cs typeface="Times New Roman" panose="02020603050405020304" pitchFamily="18" charset="0"/>
              <a:sym typeface="DM Sans"/>
            </a:endParaRPr>
          </a:p>
          <a:p>
            <a:pPr algn="l">
              <a:lnSpc>
                <a:spcPts val="2700"/>
              </a:lnSpc>
            </a:pPr>
            <a:r>
              <a:rPr lang="en-US" sz="2400" spc="120" dirty="0">
                <a:latin typeface="Times New Roman" panose="02020603050405020304" pitchFamily="18" charset="0"/>
                <a:ea typeface="DM Sans"/>
                <a:cs typeface="Times New Roman" panose="02020603050405020304" pitchFamily="18" charset="0"/>
                <a:sym typeface="DM Sans"/>
              </a:rPr>
              <a:t>	</a:t>
            </a:r>
            <a:endParaRPr lang="en-US" sz="2400" b="1" spc="120" dirty="0">
              <a:latin typeface="Times New Roman" panose="02020603050405020304" pitchFamily="18" charset="0"/>
              <a:ea typeface="DM Sans"/>
              <a:cs typeface="Times New Roman" panose="02020603050405020304" pitchFamily="18" charset="0"/>
              <a:sym typeface="DM Sans"/>
            </a:endParaRPr>
          </a:p>
          <a:p>
            <a:pPr>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5.</a:t>
            </a:r>
            <a:r>
              <a:rPr lang="en-IN" sz="2400" b="1" i="0" dirty="0">
                <a:solidFill>
                  <a:srgbClr val="000000"/>
                </a:solidFill>
                <a:effectLst/>
                <a:latin typeface="Times New Roman" panose="02020603050405020304" pitchFamily="18" charset="0"/>
                <a:cs typeface="Times New Roman" panose="02020603050405020304" pitchFamily="18" charset="0"/>
              </a:rPr>
              <a:t> Enhanced Security:</a:t>
            </a: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 </a:t>
            </a:r>
            <a:r>
              <a:rPr lang="en-US" sz="2400" b="0" i="0" dirty="0">
                <a:solidFill>
                  <a:srgbClr val="000000"/>
                </a:solidFill>
                <a:effectLst/>
                <a:latin typeface="Times New Roman" panose="02020603050405020304" pitchFamily="18" charset="0"/>
                <a:cs typeface="Times New Roman" panose="02020603050405020304" pitchFamily="18" charset="0"/>
              </a:rPr>
              <a:t>Third-party login support along with email verification will be integrated for user protection login.</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700"/>
              </a:lnSpc>
            </a:pP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	</a:t>
            </a:r>
          </a:p>
          <a:p>
            <a:pPr algn="l">
              <a:lnSpc>
                <a:spcPts val="2700"/>
              </a:lnSpc>
            </a:pPr>
            <a:r>
              <a:rPr lang="en-US" sz="2400" b="1" spc="120" dirty="0">
                <a:solidFill>
                  <a:srgbClr val="000000"/>
                </a:solidFill>
                <a:latin typeface="Times New Roman" panose="02020603050405020304" pitchFamily="18" charset="0"/>
                <a:ea typeface="DM Sans"/>
                <a:cs typeface="Times New Roman" panose="02020603050405020304" pitchFamily="18" charset="0"/>
                <a:sym typeface="DM Sans"/>
              </a:rPr>
              <a:t>6. Modular Design: </a:t>
            </a:r>
            <a:r>
              <a:rPr lang="en-US" sz="2400" spc="120" dirty="0">
                <a:solidFill>
                  <a:srgbClr val="000000"/>
                </a:solidFill>
                <a:latin typeface="Times New Roman" panose="02020603050405020304" pitchFamily="18" charset="0"/>
                <a:ea typeface="DM Sans"/>
                <a:cs typeface="Times New Roman" panose="02020603050405020304" pitchFamily="18" charset="0"/>
                <a:sym typeface="DM Sans"/>
              </a:rPr>
              <a:t>Facilitates easy updates, new feature integration, and future expansion for evolving requirements.</a:t>
            </a:r>
          </a:p>
        </p:txBody>
      </p:sp>
      <p:sp>
        <p:nvSpPr>
          <p:cNvPr id="4" name="Freeform 4"/>
          <p:cNvSpPr/>
          <p:nvPr/>
        </p:nvSpPr>
        <p:spPr>
          <a:xfrm>
            <a:off x="12126777" y="2526577"/>
            <a:ext cx="5132523" cy="5668449"/>
          </a:xfrm>
          <a:custGeom>
            <a:avLst/>
            <a:gdLst/>
            <a:ahLst/>
            <a:cxnLst/>
            <a:rect l="l" t="t" r="r" b="b"/>
            <a:pathLst>
              <a:path w="5132523" h="5668449">
                <a:moveTo>
                  <a:pt x="0" y="0"/>
                </a:moveTo>
                <a:lnTo>
                  <a:pt x="5132523" y="0"/>
                </a:lnTo>
                <a:lnTo>
                  <a:pt x="5132523" y="5668449"/>
                </a:lnTo>
                <a:lnTo>
                  <a:pt x="0" y="5668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97907" y="443693"/>
            <a:ext cx="1169921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Scope Of the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72061" y="1025291"/>
            <a:ext cx="5587239" cy="4607211"/>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360867"/>
            <a:ext cx="5587239" cy="3462231"/>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IN" dirty="0"/>
            </a:p>
          </p:txBody>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852683" y="1232896"/>
            <a:ext cx="5587239" cy="3910604"/>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5761178"/>
            <a:ext cx="5587239" cy="4061921"/>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268367" y="1960515"/>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12118917" y="1547255"/>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11944417" y="7131683"/>
            <a:ext cx="1907691" cy="1635845"/>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TextBox 31"/>
          <p:cNvSpPr txBox="1"/>
          <p:nvPr/>
        </p:nvSpPr>
        <p:spPr>
          <a:xfrm>
            <a:off x="14029001" y="1287122"/>
            <a:ext cx="2816627" cy="4539704"/>
          </a:xfrm>
          <a:prstGeom prst="rect">
            <a:avLst/>
          </a:prstGeom>
        </p:spPr>
        <p:txBody>
          <a:bodyPr lIns="0" tIns="0" rIns="0" bIns="0" rtlCol="0" anchor="t">
            <a:spAutoFit/>
          </a:bodyPr>
          <a:lstStyle/>
          <a:p>
            <a:pPr marL="0" lvl="0" indent="0" algn="l">
              <a:lnSpc>
                <a:spcPts val="2234"/>
              </a:lnSpc>
              <a:spcBef>
                <a:spcPct val="0"/>
              </a:spcBef>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3. System &amp; Web Integration</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 Django REST Framework</a:t>
            </a:r>
            <a:r>
              <a:rPr lang="en-IN" sz="2000" dirty="0">
                <a:latin typeface="Times New Roman" panose="02020603050405020304" pitchFamily="18" charset="0"/>
                <a:cs typeface="Times New Roman" panose="02020603050405020304" pitchFamily="18" charset="0"/>
              </a:rPr>
              <a:t>: Supports API development for external services.</a:t>
            </a: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HTML</a:t>
            </a:r>
            <a:r>
              <a:rPr lang="en-IN" sz="2000" dirty="0">
                <a:latin typeface="Times New Roman" panose="02020603050405020304" pitchFamily="18" charset="0"/>
                <a:cs typeface="Times New Roman" panose="02020603050405020304" pitchFamily="18" charset="0"/>
              </a:rPr>
              <a:t>: Builds a responsive, interactive frontend.</a:t>
            </a: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SMTP/SendGrid</a:t>
            </a:r>
            <a:r>
              <a:rPr lang="en-IN" sz="2000" dirty="0">
                <a:latin typeface="Times New Roman" panose="02020603050405020304" pitchFamily="18" charset="0"/>
                <a:cs typeface="Times New Roman" panose="02020603050405020304" pitchFamily="18" charset="0"/>
              </a:rPr>
              <a:t>: Facilitates email verification.</a:t>
            </a:r>
          </a:p>
          <a:p>
            <a:pPr marL="0" lvl="0" indent="0" algn="l">
              <a:lnSpc>
                <a:spcPts val="2234"/>
              </a:lnSpc>
              <a:spcBef>
                <a:spcPct val="0"/>
              </a:spcBef>
            </a:pPr>
            <a:endParaRPr lang="en-US" sz="2000" b="1" dirty="0">
              <a:solidFill>
                <a:srgbClr val="000000"/>
              </a:solidFill>
              <a:latin typeface="Times New Roman" panose="02020603050405020304" pitchFamily="18" charset="0"/>
              <a:ea typeface="DM Sans"/>
              <a:cs typeface="Times New Roman" panose="02020603050405020304" pitchFamily="18" charset="0"/>
              <a:sym typeface="DM Sans"/>
            </a:endParaRPr>
          </a:p>
        </p:txBody>
      </p:sp>
      <p:sp>
        <p:nvSpPr>
          <p:cNvPr id="32" name="TextBox 32"/>
          <p:cNvSpPr txBox="1"/>
          <p:nvPr/>
        </p:nvSpPr>
        <p:spPr>
          <a:xfrm>
            <a:off x="14174048" y="4141665"/>
            <a:ext cx="2816627" cy="266483"/>
          </a:xfrm>
          <a:prstGeom prst="rect">
            <a:avLst/>
          </a:prstGeom>
        </p:spPr>
        <p:txBody>
          <a:bodyPr lIns="0" tIns="0" rIns="0" bIns="0" rtlCol="0" anchor="t">
            <a:spAutoFit/>
          </a:bodyPr>
          <a:lstStyle/>
          <a:p>
            <a:pPr algn="l">
              <a:lnSpc>
                <a:spcPts val="2234"/>
              </a:lnSpc>
            </a:pPr>
            <a:r>
              <a:rPr lang="en-US" sz="1499" dirty="0">
                <a:solidFill>
                  <a:srgbClr val="000000"/>
                </a:solidFill>
                <a:latin typeface="DM Sans"/>
                <a:ea typeface="DM Sans"/>
                <a:cs typeface="DM Sans"/>
                <a:sym typeface="DM Sans"/>
              </a:rPr>
              <a:t>,</a:t>
            </a:r>
          </a:p>
        </p:txBody>
      </p:sp>
      <p:sp>
        <p:nvSpPr>
          <p:cNvPr id="33" name="TextBox 33"/>
          <p:cNvSpPr txBox="1"/>
          <p:nvPr/>
        </p:nvSpPr>
        <p:spPr>
          <a:xfrm>
            <a:off x="14101836" y="7035794"/>
            <a:ext cx="2816627" cy="2192908"/>
          </a:xfrm>
          <a:prstGeom prst="rect">
            <a:avLst/>
          </a:prstGeom>
        </p:spPr>
        <p:txBody>
          <a:bodyPr lIns="0" tIns="0" rIns="0" bIns="0" rtlCol="0" anchor="t">
            <a:spAutoFit/>
          </a:bodyPr>
          <a:lstStyle/>
          <a:p>
            <a:pPr marL="0" lvl="0" indent="0" algn="l">
              <a:lnSpc>
                <a:spcPts val="1936"/>
              </a:lnSpc>
              <a:spcBef>
                <a:spcPct val="0"/>
              </a:spcBef>
            </a:pPr>
            <a:r>
              <a:rPr lang="en-US" sz="1499" b="1" dirty="0">
                <a:solidFill>
                  <a:srgbClr val="000000"/>
                </a:solidFill>
                <a:latin typeface="Times New Roman" panose="02020603050405020304" pitchFamily="18" charset="0"/>
                <a:ea typeface="DM Sans"/>
                <a:cs typeface="Times New Roman" panose="02020603050405020304" pitchFamily="18" charset="0"/>
                <a:sym typeface="DM Sans"/>
              </a:rPr>
              <a:t>4</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 Additional Tools</a:t>
            </a:r>
          </a:p>
          <a:p>
            <a:pPr marL="0" lvl="0" indent="0" algn="l">
              <a:lnSpc>
                <a:spcPts val="1936"/>
              </a:lnSpc>
              <a:spcBef>
                <a:spcPct val="0"/>
              </a:spcBef>
            </a:pPr>
            <a:endParaRPr lang="en-US" sz="2000" b="1"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1936"/>
              </a:lnSpc>
              <a:spcBef>
                <a:spcPct val="0"/>
              </a:spcBef>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•Git: </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Tracks code changes and enables version control.	</a:t>
            </a:r>
          </a:p>
          <a:p>
            <a:pPr marL="0" lvl="0" indent="0" algn="l">
              <a:lnSpc>
                <a:spcPts val="1936"/>
              </a:lnSpc>
              <a:spcBef>
                <a:spcPct val="0"/>
              </a:spcBef>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1936"/>
              </a:lnSpc>
              <a:spcBef>
                <a:spcPct val="0"/>
              </a:spcBef>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Browsers</a:t>
            </a:r>
          </a:p>
          <a:p>
            <a:pPr marL="0" lvl="0" indent="0" algn="l">
              <a:lnSpc>
                <a:spcPts val="1936"/>
              </a:lnSpc>
              <a:spcBef>
                <a:spcPct val="0"/>
              </a:spcBef>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(Edge/Chrome</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 Used for testing and </a:t>
            </a:r>
            <a:r>
              <a:rPr lang="en-US" sz="2000" dirty="0" err="1">
                <a:solidFill>
                  <a:srgbClr val="000000"/>
                </a:solidFill>
                <a:latin typeface="Times New Roman" panose="02020603050405020304" pitchFamily="18" charset="0"/>
                <a:ea typeface="DM Sans"/>
                <a:cs typeface="Times New Roman" panose="02020603050405020304" pitchFamily="18" charset="0"/>
                <a:sym typeface="DM Sans"/>
              </a:rPr>
              <a:t>debbugging</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p:txBody>
      </p:sp>
      <p:sp>
        <p:nvSpPr>
          <p:cNvPr id="34" name="TextBox 34"/>
          <p:cNvSpPr txBox="1"/>
          <p:nvPr/>
        </p:nvSpPr>
        <p:spPr>
          <a:xfrm>
            <a:off x="3438903" y="1260428"/>
            <a:ext cx="2836199" cy="3104889"/>
          </a:xfrm>
          <a:prstGeom prst="rect">
            <a:avLst/>
          </a:prstGeom>
        </p:spPr>
        <p:txBody>
          <a:bodyPr wrap="square" lIns="0" tIns="0" rIns="0" bIns="0" rtlCol="0" anchor="t">
            <a:spAutoFit/>
          </a:bodyPr>
          <a:lstStyle/>
          <a:p>
            <a:pPr algn="l">
              <a:lnSpc>
                <a:spcPts val="2234"/>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1.Core Tools</a:t>
            </a:r>
          </a:p>
          <a:p>
            <a:pPr algn="l">
              <a:lnSpc>
                <a:spcPts val="2234"/>
              </a:lnSpc>
            </a:pPr>
            <a:endParaRPr lang="en-US" sz="2000" b="1"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234"/>
              </a:lnSpc>
            </a:pP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 •Python</a:t>
            </a:r>
          </a:p>
          <a:p>
            <a:pPr algn="l">
              <a:lnSpc>
                <a:spcPts val="2234"/>
              </a:lnSpc>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:Main programming language for its simplicity and versatility.</a:t>
            </a:r>
          </a:p>
          <a:p>
            <a:pPr algn="l">
              <a:lnSpc>
                <a:spcPts val="2234"/>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algn="l">
              <a:lnSpc>
                <a:spcPts val="2234"/>
              </a:lnSpc>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r>
              <a:rPr lang="en-US" sz="2000" b="1" dirty="0">
                <a:latin typeface="Times New Roman" panose="02020603050405020304" pitchFamily="18" charset="0"/>
                <a:cs typeface="Times New Roman" panose="02020603050405020304" pitchFamily="18" charset="0"/>
              </a:rPr>
              <a:t>Django Framework</a:t>
            </a:r>
            <a:r>
              <a:rPr lang="en-US" sz="2000" dirty="0">
                <a:latin typeface="Times New Roman" panose="02020603050405020304" pitchFamily="18" charset="0"/>
                <a:cs typeface="Times New Roman" panose="02020603050405020304" pitchFamily="18" charset="0"/>
              </a:rPr>
              <a:t>: Provides a secure and efficient foundation for web development.</a:t>
            </a: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p:txBody>
      </p:sp>
      <p:sp>
        <p:nvSpPr>
          <p:cNvPr id="35" name="TextBox 35"/>
          <p:cNvSpPr txBox="1"/>
          <p:nvPr/>
        </p:nvSpPr>
        <p:spPr>
          <a:xfrm>
            <a:off x="3458475" y="4141665"/>
            <a:ext cx="2816627" cy="266483"/>
          </a:xfrm>
          <a:prstGeom prst="rect">
            <a:avLst/>
          </a:prstGeom>
        </p:spPr>
        <p:txBody>
          <a:bodyPr lIns="0" tIns="0" rIns="0" bIns="0" rtlCol="0" anchor="t">
            <a:spAutoFit/>
          </a:bodyPr>
          <a:lstStyle/>
          <a:p>
            <a:pPr algn="l">
              <a:lnSpc>
                <a:spcPts val="2234"/>
              </a:lnSpc>
            </a:pPr>
            <a:r>
              <a:rPr lang="en-US" sz="1499" b="1" dirty="0">
                <a:solidFill>
                  <a:srgbClr val="000000"/>
                </a:solidFill>
                <a:latin typeface="DM Sans Bold"/>
                <a:ea typeface="DM Sans Bold"/>
                <a:cs typeface="DM Sans Bold"/>
                <a:sym typeface="DM Sans Bold"/>
              </a:rPr>
              <a:t> </a:t>
            </a:r>
            <a:endParaRPr lang="en-US" sz="1499" dirty="0">
              <a:solidFill>
                <a:srgbClr val="000000"/>
              </a:solidFill>
              <a:latin typeface="DM Sans"/>
              <a:ea typeface="DM Sans"/>
              <a:cs typeface="DM Sans"/>
              <a:sym typeface="DM Sans"/>
            </a:endParaRPr>
          </a:p>
        </p:txBody>
      </p:sp>
      <p:sp>
        <p:nvSpPr>
          <p:cNvPr id="36" name="TextBox 36"/>
          <p:cNvSpPr txBox="1"/>
          <p:nvPr/>
        </p:nvSpPr>
        <p:spPr>
          <a:xfrm>
            <a:off x="3152825" y="5944388"/>
            <a:ext cx="3175792" cy="3385542"/>
          </a:xfrm>
          <a:prstGeom prst="rect">
            <a:avLst/>
          </a:prstGeom>
        </p:spPr>
        <p:txBody>
          <a:bodyPr wrap="square" lIns="0" tIns="0" rIns="0" bIns="0" rtlCol="0" anchor="t">
            <a:spAutoFit/>
          </a:bodyPr>
          <a:lstStyle/>
          <a:p>
            <a:pPr marL="0" lvl="0" indent="0" algn="l">
              <a:lnSpc>
                <a:spcPts val="2234"/>
              </a:lnSpc>
            </a:pPr>
            <a:r>
              <a:rPr lang="en-US" sz="1499" dirty="0">
                <a:solidFill>
                  <a:srgbClr val="000000"/>
                </a:solidFill>
                <a:latin typeface="DM Sans"/>
                <a:ea typeface="DM Sans"/>
                <a:cs typeface="DM Sans"/>
                <a:sym typeface="DM Sans"/>
              </a:rPr>
              <a:t>2</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 Development Environment</a:t>
            </a:r>
          </a:p>
          <a:p>
            <a:pPr marL="0" lvl="0" indent="0" algn="l">
              <a:lnSpc>
                <a:spcPts val="2234"/>
              </a:lnSpc>
            </a:pPr>
            <a:endParaRPr lang="en-US" sz="2000" b="1"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234"/>
              </a:lnSpc>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VS Code:</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 For streamlined development and debugging.</a:t>
            </a:r>
          </a:p>
          <a:p>
            <a:pPr marL="0" lvl="0" indent="0" algn="l">
              <a:lnSpc>
                <a:spcPts val="2234"/>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234"/>
              </a:lnSpc>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Postman: </a:t>
            </a:r>
            <a:r>
              <a:rPr lang="en-US" sz="2000" dirty="0">
                <a:latin typeface="Times New Roman" panose="02020603050405020304" pitchFamily="18" charset="0"/>
                <a:cs typeface="Times New Roman" panose="02020603050405020304" pitchFamily="18" charset="0"/>
              </a:rPr>
              <a:t>To test API endpoints for email verification and integrations.</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p>
          <a:p>
            <a:pPr marL="0" lvl="0" indent="0" algn="l">
              <a:lnSpc>
                <a:spcPts val="2234"/>
              </a:lnSpc>
            </a:pPr>
            <a:endParaRPr lang="en-US" sz="2000"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234"/>
              </a:lnSpc>
            </a:pP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a:t>
            </a:r>
            <a:r>
              <a:rPr lang="en-US" sz="2000" b="1" dirty="0">
                <a:solidFill>
                  <a:srgbClr val="000000"/>
                </a:solidFill>
                <a:latin typeface="Times New Roman" panose="02020603050405020304" pitchFamily="18" charset="0"/>
                <a:ea typeface="DM Sans"/>
                <a:cs typeface="Times New Roman" panose="02020603050405020304" pitchFamily="18" charset="0"/>
                <a:sym typeface="DM Sans"/>
              </a:rPr>
              <a:t>Notepad++: </a:t>
            </a:r>
            <a:r>
              <a:rPr lang="en-US" sz="2000" dirty="0">
                <a:solidFill>
                  <a:srgbClr val="000000"/>
                </a:solidFill>
                <a:latin typeface="Times New Roman" panose="02020603050405020304" pitchFamily="18" charset="0"/>
                <a:ea typeface="DM Sans"/>
                <a:cs typeface="Times New Roman" panose="02020603050405020304" pitchFamily="18" charset="0"/>
                <a:sym typeface="DM Sans"/>
              </a:rPr>
              <a:t>For drafting code snippets and pseudo-code</a:t>
            </a:r>
            <a:r>
              <a:rPr lang="en-US" sz="1499" dirty="0">
                <a:solidFill>
                  <a:srgbClr val="000000"/>
                </a:solidFill>
                <a:latin typeface="Times New Roman" panose="02020603050405020304" pitchFamily="18" charset="0"/>
                <a:ea typeface="DM Sans"/>
                <a:cs typeface="Times New Roman" panose="02020603050405020304" pitchFamily="18" charset="0"/>
                <a:sym typeface="DM Sans"/>
              </a:rPr>
              <a:t>.</a:t>
            </a:r>
          </a:p>
        </p:txBody>
      </p:sp>
      <p:sp>
        <p:nvSpPr>
          <p:cNvPr id="37" name="TextBox 37"/>
          <p:cNvSpPr txBox="1"/>
          <p:nvPr/>
        </p:nvSpPr>
        <p:spPr>
          <a:xfrm>
            <a:off x="6995244" y="4446270"/>
            <a:ext cx="4297511" cy="1518285"/>
          </a:xfrm>
          <a:prstGeom prst="rect">
            <a:avLst/>
          </a:prstGeom>
        </p:spPr>
        <p:txBody>
          <a:bodyPr lIns="0" tIns="0" rIns="0" bIns="0" rtlCol="0" anchor="t">
            <a:spAutoFit/>
          </a:bodyPr>
          <a:lstStyle/>
          <a:p>
            <a:pPr algn="ctr">
              <a:lnSpc>
                <a:spcPts val="5820"/>
              </a:lnSpc>
            </a:pPr>
            <a:r>
              <a:rPr lang="en-US" sz="6000" b="1">
                <a:solidFill>
                  <a:srgbClr val="000000"/>
                </a:solidFill>
                <a:latin typeface="DM Sans Bold"/>
                <a:ea typeface="DM Sans Bold"/>
                <a:cs typeface="DM Sans Bold"/>
                <a:sym typeface="DM Sans Bold"/>
              </a:rPr>
              <a:t>Application</a:t>
            </a:r>
          </a:p>
          <a:p>
            <a:pPr marL="0" lvl="1" indent="0" algn="ctr">
              <a:lnSpc>
                <a:spcPts val="5820"/>
              </a:lnSpc>
              <a:spcBef>
                <a:spcPct val="0"/>
              </a:spcBef>
            </a:pPr>
            <a:r>
              <a:rPr lang="en-US" sz="6000" b="1">
                <a:solidFill>
                  <a:srgbClr val="000000"/>
                </a:solidFill>
                <a:latin typeface="DM Sans Bold"/>
                <a:ea typeface="DM Sans Bold"/>
                <a:cs typeface="DM Sans Bold"/>
                <a:sym typeface="DM Sans Bold"/>
              </a:rPr>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3200400" y="1307064"/>
            <a:ext cx="10173879" cy="8677504"/>
          </a:xfrm>
          <a:prstGeom prst="rect">
            <a:avLst/>
          </a:prstGeom>
        </p:spPr>
        <p:txBody>
          <a:bodyPr wrap="square" lIns="0" tIns="0" rIns="0" bIns="0" rtlCol="0" anchor="t">
            <a:spAutoFit/>
          </a:bodyPr>
          <a:lstStyle/>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1.Input Layer:	</a:t>
            </a:r>
          </a:p>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Captures user input through web forms for registration, login, and password management</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Validates user credentials using Django’s built-in authentication system</a:t>
            </a:r>
            <a:r>
              <a:rPr lang="en-US" sz="2200" spc="120" dirty="0">
                <a:solidFill>
                  <a:srgbClr val="000000"/>
                </a:solidFill>
                <a:latin typeface="Times New Roman" panose="02020603050405020304" pitchFamily="18" charset="0"/>
                <a:cs typeface="Times New Roman" panose="02020603050405020304" pitchFamily="18" charset="0"/>
                <a:sym typeface="DM Sans Bold"/>
              </a:rPr>
              <a:t>.</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endPar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2.Processing Layer:</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Handles user registration, password resets, and email verification using Django-</a:t>
            </a:r>
            <a:r>
              <a:rPr lang="en-US" sz="2200" dirty="0" err="1">
                <a:latin typeface="Times New Roman" panose="02020603050405020304" pitchFamily="18" charset="0"/>
                <a:cs typeface="Times New Roman" panose="02020603050405020304" pitchFamily="18" charset="0"/>
              </a:rPr>
              <a:t>Allauth</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Implements role-based access control to ensure users access only permitted resources.</a:t>
            </a:r>
          </a:p>
          <a:p>
            <a:pPr algn="l">
              <a:lnSpc>
                <a:spcPts val="3374"/>
              </a:lnSpc>
            </a:pPr>
            <a:endPar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3.Action Layer: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•Executes system commands (e.g., account </a:t>
            </a:r>
            <a:r>
              <a:rPr lang="en-US" sz="2200" spc="120" dirty="0" err="1">
                <a:solidFill>
                  <a:srgbClr val="000000"/>
                </a:solidFill>
                <a:latin typeface="Times New Roman" panose="02020603050405020304" pitchFamily="18" charset="0"/>
                <a:ea typeface="DM Sans Bold"/>
                <a:cs typeface="Times New Roman" panose="02020603050405020304" pitchFamily="18" charset="0"/>
                <a:sym typeface="DM Sans Bold"/>
              </a:rPr>
              <a:t>creation,Authentication</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Manages user roles and permissions for secure access (e.g., admin access)</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p>
          <a:p>
            <a:pPr algn="l">
              <a:lnSpc>
                <a:spcPts val="3374"/>
              </a:lnSpc>
            </a:pPr>
            <a:endPar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4.Output Layer:</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Provides feedback to users through success or error messages on the frontend</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Uses HTML for rendering responsive, user-friendly login, registration, and profile pages</a:t>
            </a: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p>
          <a:p>
            <a:pPr algn="l">
              <a:lnSpc>
                <a:spcPts val="3374"/>
              </a:lnSpc>
            </a:pPr>
            <a:endPar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3374"/>
              </a:lnSpc>
            </a:pPr>
            <a:r>
              <a:rPr lang="en-US" sz="2200" b="1" spc="120" dirty="0">
                <a:solidFill>
                  <a:srgbClr val="000000"/>
                </a:solidFill>
                <a:latin typeface="Times New Roman" panose="02020603050405020304" pitchFamily="18" charset="0"/>
                <a:ea typeface="DM Sans Bold"/>
                <a:cs typeface="Times New Roman" panose="02020603050405020304" pitchFamily="18" charset="0"/>
                <a:sym typeface="DM Sans Bold"/>
              </a:rPr>
              <a:t>5.System Integration:	</a:t>
            </a:r>
          </a:p>
          <a:p>
            <a:pPr algn="l">
              <a:lnSpc>
                <a:spcPts val="3374"/>
              </a:lnSpc>
            </a:pPr>
            <a:r>
              <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200" dirty="0">
                <a:latin typeface="Times New Roman" panose="02020603050405020304" pitchFamily="18" charset="0"/>
                <a:cs typeface="Times New Roman" panose="02020603050405020304" pitchFamily="18" charset="0"/>
              </a:rPr>
              <a:t>Communicates with external email services (SMTP/SendGrid) for account verification and password recovery.</a:t>
            </a:r>
            <a:endParaRPr lang="en-US" sz="2200" spc="120" dirty="0">
              <a:solidFill>
                <a:srgbClr val="000000"/>
              </a:solidFill>
              <a:latin typeface="Times New Roman" panose="02020603050405020304" pitchFamily="18" charset="0"/>
              <a:ea typeface="DM Sans Bold"/>
              <a:cs typeface="Times New Roman" panose="02020603050405020304" pitchFamily="18" charset="0"/>
              <a:sym typeface="DM Sans Bold"/>
            </a:endParaRPr>
          </a:p>
        </p:txBody>
      </p:sp>
      <p:sp>
        <p:nvSpPr>
          <p:cNvPr id="4" name="TextBox 4"/>
          <p:cNvSpPr txBox="1"/>
          <p:nvPr/>
        </p:nvSpPr>
        <p:spPr>
          <a:xfrm>
            <a:off x="3056073" y="263758"/>
            <a:ext cx="13249102" cy="1043306"/>
          </a:xfrm>
          <a:prstGeom prst="rect">
            <a:avLst/>
          </a:prstGeom>
        </p:spPr>
        <p:txBody>
          <a:bodyPr lIns="0" tIns="0" rIns="0" bIns="0" rtlCol="0" anchor="t">
            <a:spAutoFit/>
          </a:bodyPr>
          <a:lstStyle/>
          <a:p>
            <a:pPr algn="ctr">
              <a:lnSpc>
                <a:spcPts val="7760"/>
              </a:lnSpc>
            </a:pPr>
            <a:r>
              <a:rPr lang="en-US" sz="8000" b="1" dirty="0">
                <a:solidFill>
                  <a:srgbClr val="000000"/>
                </a:solidFill>
                <a:latin typeface="DM Sans Bold"/>
                <a:ea typeface="DM Sans Bold"/>
                <a:cs typeface="DM Sans Bold"/>
                <a:sym typeface="DM Sans Bold"/>
              </a:rPr>
              <a:t>Project Design</a:t>
            </a:r>
          </a:p>
        </p:txBody>
      </p:sp>
      <p:sp>
        <p:nvSpPr>
          <p:cNvPr id="5" name="Freeform 5"/>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17259300" y="2685984"/>
            <a:ext cx="3575541" cy="3575541"/>
          </a:xfrm>
          <a:custGeom>
            <a:avLst/>
            <a:gdLst/>
            <a:ahLst/>
            <a:cxnLst/>
            <a:rect l="l" t="t" r="r" b="b"/>
            <a:pathLst>
              <a:path w="3575541" h="3575541">
                <a:moveTo>
                  <a:pt x="0" y="0"/>
                </a:moveTo>
                <a:lnTo>
                  <a:pt x="3575541" y="0"/>
                </a:lnTo>
                <a:lnTo>
                  <a:pt x="3575541" y="3575542"/>
                </a:lnTo>
                <a:lnTo>
                  <a:pt x="0" y="3575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TextBox 5"/>
          <p:cNvSpPr txBox="1"/>
          <p:nvPr/>
        </p:nvSpPr>
        <p:spPr>
          <a:xfrm>
            <a:off x="990600" y="342900"/>
            <a:ext cx="11699214" cy="9287158"/>
          </a:xfrm>
          <a:prstGeom prst="rect">
            <a:avLst/>
          </a:prstGeom>
        </p:spPr>
        <p:txBody>
          <a:bodyPr lIns="0" tIns="0" rIns="0" bIns="0" rtlCol="0" anchor="t">
            <a:spAutoFit/>
          </a:bodyPr>
          <a:lstStyle/>
          <a:p>
            <a:pPr algn="l">
              <a:lnSpc>
                <a:spcPts val="8730"/>
              </a:lnSpc>
            </a:pPr>
            <a:r>
              <a:rPr lang="en-US" sz="7000" b="1" dirty="0" err="1">
                <a:solidFill>
                  <a:srgbClr val="000000"/>
                </a:solidFill>
                <a:latin typeface="Times New Roman" panose="02020603050405020304" pitchFamily="18" charset="0"/>
                <a:ea typeface="DM Sans Bold"/>
                <a:cs typeface="Times New Roman" panose="02020603050405020304" pitchFamily="18" charset="0"/>
                <a:sym typeface="DM Sans Bold"/>
              </a:rPr>
              <a:t>FlowChart</a:t>
            </a:r>
            <a:endParaRPr lang="en-US" sz="7000" b="1"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8730"/>
              </a:lnSpc>
            </a:pPr>
            <a:r>
              <a:rPr lang="en-US" sz="2400" b="1" dirty="0">
                <a:solidFill>
                  <a:srgbClr val="000000"/>
                </a:solidFill>
                <a:latin typeface="Times New Roman" panose="02020603050405020304" pitchFamily="18" charset="0"/>
                <a:ea typeface="DM Sans Bold"/>
                <a:cs typeface="Times New Roman" panose="02020603050405020304" pitchFamily="18" charset="0"/>
                <a:sym typeface="DM Sans Bold"/>
              </a:rPr>
              <a:t>flowchart for the Virtual Assistant Python code</a:t>
            </a:r>
          </a:p>
          <a:p>
            <a:pPr algn="l">
              <a:lnSpc>
                <a:spcPts val="8730"/>
              </a:lnSpc>
            </a:pPr>
            <a:r>
              <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rPr>
              <a:t>•Start: User login page</a:t>
            </a:r>
          </a:p>
          <a:p>
            <a:pPr algn="l">
              <a:lnSpc>
                <a:spcPts val="8730"/>
              </a:lnSpc>
            </a:pPr>
            <a:r>
              <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400" b="1" dirty="0"/>
              <a:t>Input (Username &amp; Password)</a:t>
            </a:r>
            <a:r>
              <a:rPr lang="en-US" sz="2400" dirty="0"/>
              <a:t>: User enters login credentials.</a:t>
            </a:r>
            <a:endPar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lgn="l">
              <a:lnSpc>
                <a:spcPts val="8730"/>
              </a:lnSpc>
            </a:pPr>
            <a:r>
              <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400" b="1" dirty="0"/>
              <a:t> Process Credentials</a:t>
            </a:r>
            <a:r>
              <a:rPr lang="en-US" sz="2400" dirty="0"/>
              <a:t>: System validates user credentials.</a:t>
            </a:r>
            <a:endParaRPr lang="en-US" sz="2400" dirty="0">
              <a:solidFill>
                <a:srgbClr val="000000"/>
              </a:solidFill>
              <a:latin typeface="Times New Roman" panose="02020603050405020304" pitchFamily="18" charset="0"/>
              <a:cs typeface="Times New Roman" panose="02020603050405020304" pitchFamily="18" charset="0"/>
              <a:sym typeface="DM Sans Bold"/>
            </a:endParaRPr>
          </a:p>
          <a:p>
            <a:pPr algn="l">
              <a:lnSpc>
                <a:spcPts val="8730"/>
              </a:lnSpc>
            </a:pPr>
            <a:r>
              <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rPr>
              <a:t>•</a:t>
            </a:r>
            <a:r>
              <a:rPr lang="en-US" sz="2400" b="1" dirty="0"/>
              <a:t> Decision (Credentials Valid?)</a:t>
            </a:r>
            <a:r>
              <a:rPr lang="en-US" sz="2400" dirty="0"/>
              <a:t>: Checks if login information is correct. </a:t>
            </a:r>
          </a:p>
          <a:p>
            <a:pPr algn="l">
              <a:lnSpc>
                <a:spcPts val="8730"/>
              </a:lnSpc>
            </a:pPr>
            <a:endParaRPr lang="en-US" sz="2400" dirty="0">
              <a:solidFill>
                <a:srgbClr val="000000"/>
              </a:solidFill>
              <a:latin typeface="Times New Roman" panose="02020603050405020304" pitchFamily="18" charset="0"/>
              <a:ea typeface="DM Sans Bold"/>
              <a:cs typeface="Times New Roman" panose="02020603050405020304" pitchFamily="18" charset="0"/>
              <a:sym typeface="DM Sans Bold"/>
            </a:endParaRPr>
          </a:p>
          <a:p>
            <a:pPr>
              <a:buFont typeface="Arial" panose="020B0604020202020204" pitchFamily="34" charset="0"/>
              <a:buChar char="•"/>
            </a:pPr>
            <a:r>
              <a:rPr lang="en-US" sz="2400" b="1" dirty="0"/>
              <a:t> If Yes</a:t>
            </a:r>
            <a:r>
              <a:rPr lang="en-US" sz="2400" dirty="0"/>
              <a:t>: Verify account status .Check if account is active</a:t>
            </a:r>
          </a:p>
          <a:p>
            <a:endParaRPr lang="en-US" sz="2400" dirty="0"/>
          </a:p>
          <a:p>
            <a:endParaRPr lang="en-US" sz="2400" dirty="0"/>
          </a:p>
          <a:p>
            <a:pPr>
              <a:buFont typeface="Arial" panose="020B0604020202020204" pitchFamily="34" charset="0"/>
              <a:buChar char="•"/>
            </a:pPr>
            <a:r>
              <a:rPr lang="en-US" sz="2400" b="1" dirty="0"/>
              <a:t>If No</a:t>
            </a:r>
            <a:r>
              <a:rPr lang="en-US" sz="2400" dirty="0"/>
              <a:t>: Display login error message. Prompt user to retry login</a:t>
            </a:r>
          </a:p>
        </p:txBody>
      </p:sp>
      <p:pic>
        <p:nvPicPr>
          <p:cNvPr id="6" name="Picture 5">
            <a:extLst>
              <a:ext uri="{FF2B5EF4-FFF2-40B4-BE49-F238E27FC236}">
                <a16:creationId xmlns:a16="http://schemas.microsoft.com/office/drawing/2014/main" id="{E805EE6C-3515-C36A-4DF8-A4127980D075}"/>
              </a:ext>
            </a:extLst>
          </p:cNvPr>
          <p:cNvPicPr>
            <a:picLocks noChangeAspect="1"/>
          </p:cNvPicPr>
          <p:nvPr/>
        </p:nvPicPr>
        <p:blipFill>
          <a:blip r:embed="rId3"/>
          <a:stretch>
            <a:fillRect/>
          </a:stretch>
        </p:blipFill>
        <p:spPr>
          <a:xfrm>
            <a:off x="10515600" y="495300"/>
            <a:ext cx="7010400" cy="9144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20" name="TextBox 20"/>
          <p:cNvSpPr txBox="1"/>
          <p:nvPr/>
        </p:nvSpPr>
        <p:spPr>
          <a:xfrm>
            <a:off x="892878" y="7655648"/>
            <a:ext cx="9394122" cy="1454715"/>
          </a:xfrm>
          <a:prstGeom prst="rect">
            <a:avLst/>
          </a:prstGeom>
        </p:spPr>
        <p:txBody>
          <a:bodyPr lIns="50800" tIns="50800" rIns="50800" bIns="50800" rtlCol="0" anchor="ctr"/>
          <a:lstStyle/>
          <a:p>
            <a:pPr algn="ctr">
              <a:lnSpc>
                <a:spcPts val="2659"/>
              </a:lnSpc>
            </a:pPr>
            <a:endParaRPr/>
          </a:p>
        </p:txBody>
      </p:sp>
      <p:sp>
        <p:nvSpPr>
          <p:cNvPr id="28" name="TextBox 28"/>
          <p:cNvSpPr txBox="1"/>
          <p:nvPr/>
        </p:nvSpPr>
        <p:spPr>
          <a:xfrm>
            <a:off x="8222347" y="1615372"/>
            <a:ext cx="2327475" cy="302895"/>
          </a:xfrm>
          <a:prstGeom prst="rect">
            <a:avLst/>
          </a:prstGeom>
        </p:spPr>
        <p:txBody>
          <a:bodyPr lIns="0" tIns="0" rIns="0" bIns="0" rtlCol="0" anchor="t">
            <a:spAutoFit/>
          </a:bodyPr>
          <a:lstStyle/>
          <a:p>
            <a:pPr algn="l">
              <a:lnSpc>
                <a:spcPts val="2340"/>
              </a:lnSpc>
            </a:pPr>
            <a:r>
              <a:rPr lang="en-US" sz="2000" dirty="0">
                <a:solidFill>
                  <a:srgbClr val="000000"/>
                </a:solidFill>
                <a:latin typeface="DM Sans"/>
                <a:ea typeface="DM Sans"/>
                <a:cs typeface="DM Sans"/>
                <a:sym typeface="DM Sans"/>
              </a:rPr>
              <a:t>r</a:t>
            </a:r>
          </a:p>
        </p:txBody>
      </p:sp>
      <p:sp>
        <p:nvSpPr>
          <p:cNvPr id="29" name="TextBox 29"/>
          <p:cNvSpPr txBox="1"/>
          <p:nvPr/>
        </p:nvSpPr>
        <p:spPr>
          <a:xfrm>
            <a:off x="2648296" y="5653101"/>
            <a:ext cx="1746286" cy="302895"/>
          </a:xfrm>
          <a:prstGeom prst="rect">
            <a:avLst/>
          </a:prstGeom>
        </p:spPr>
        <p:txBody>
          <a:bodyPr wrap="square" lIns="0" tIns="0" rIns="0" bIns="0" rtlCol="0" anchor="t">
            <a:spAutoFit/>
          </a:bodyPr>
          <a:lstStyle/>
          <a:p>
            <a:pPr algn="l">
              <a:lnSpc>
                <a:spcPts val="2340"/>
              </a:lnSpc>
            </a:pPr>
            <a:r>
              <a:rPr lang="en-US" sz="2000" dirty="0">
                <a:solidFill>
                  <a:srgbClr val="000000"/>
                </a:solidFill>
                <a:latin typeface="DM Sans"/>
                <a:ea typeface="DM Sans"/>
                <a:cs typeface="DM Sans"/>
                <a:sym typeface="DM Sans"/>
              </a:rPr>
              <a:t>Level Design</a:t>
            </a:r>
          </a:p>
        </p:txBody>
      </p:sp>
      <p:sp>
        <p:nvSpPr>
          <p:cNvPr id="30" name="TextBox 30"/>
          <p:cNvSpPr txBox="1"/>
          <p:nvPr/>
        </p:nvSpPr>
        <p:spPr>
          <a:xfrm>
            <a:off x="7317109" y="5653101"/>
            <a:ext cx="4137951" cy="302895"/>
          </a:xfrm>
          <a:prstGeom prst="rect">
            <a:avLst/>
          </a:prstGeom>
        </p:spPr>
        <p:txBody>
          <a:bodyPr lIns="0" tIns="0" rIns="0" bIns="0" rtlCol="0" anchor="t">
            <a:spAutoFit/>
          </a:bodyPr>
          <a:lstStyle/>
          <a:p>
            <a:pPr algn="l">
              <a:lnSpc>
                <a:spcPts val="2340"/>
              </a:lnSpc>
            </a:pPr>
            <a:r>
              <a:rPr lang="en-US" sz="2000" dirty="0">
                <a:solidFill>
                  <a:srgbClr val="000000"/>
                </a:solidFill>
                <a:latin typeface="DM Sans"/>
                <a:ea typeface="DM Sans"/>
                <a:cs typeface="DM Sans"/>
                <a:sym typeface="DM Sans"/>
              </a:rPr>
              <a:t> </a:t>
            </a:r>
          </a:p>
        </p:txBody>
      </p:sp>
      <p:sp>
        <p:nvSpPr>
          <p:cNvPr id="34" name="TextBox 34"/>
          <p:cNvSpPr txBox="1"/>
          <p:nvPr/>
        </p:nvSpPr>
        <p:spPr>
          <a:xfrm flipH="1">
            <a:off x="5391150" y="11849100"/>
            <a:ext cx="933450" cy="13994665"/>
          </a:xfrm>
          <a:prstGeom prst="rect">
            <a:avLst/>
          </a:prstGeom>
        </p:spPr>
        <p:txBody>
          <a:bodyPr wrap="square" lIns="0" tIns="0" rIns="0" bIns="0" rtlCol="0" anchor="t">
            <a:spAutoFit/>
          </a:bodyPr>
          <a:lstStyle/>
          <a:p>
            <a:pPr algn="l">
              <a:lnSpc>
                <a:spcPts val="2295"/>
              </a:lnSpc>
            </a:pPr>
            <a:r>
              <a:rPr lang="en-US" sz="1700" b="1" spc="102" dirty="0">
                <a:solidFill>
                  <a:srgbClr val="000000"/>
                </a:solidFill>
                <a:latin typeface="DM Sans Bold"/>
                <a:ea typeface="DM Sans Bold"/>
                <a:cs typeface="DM Sans Bold"/>
                <a:sym typeface="DM Sans Bold"/>
              </a:rPr>
              <a:t>Challenge:</a:t>
            </a:r>
          </a:p>
          <a:p>
            <a:pPr marL="323852" lvl="1" indent="-161926" algn="l">
              <a:lnSpc>
                <a:spcPts val="2025"/>
              </a:lnSpc>
              <a:spcBef>
                <a:spcPct val="0"/>
              </a:spcBef>
              <a:buFont typeface="Arial"/>
              <a:buChar char="•"/>
            </a:pPr>
            <a:r>
              <a:rPr lang="en-US" sz="1500" spc="90" dirty="0">
                <a:solidFill>
                  <a:srgbClr val="000000"/>
                </a:solidFill>
                <a:latin typeface="DM Sans"/>
                <a:ea typeface="DM Sans"/>
                <a:cs typeface="DM Sans"/>
                <a:sym typeface="DM Sans"/>
              </a:rPr>
              <a:t>C</a:t>
            </a:r>
            <a:r>
              <a:rPr lang="en-US" sz="1500" u="none" spc="90" dirty="0">
                <a:solidFill>
                  <a:srgbClr val="000000"/>
                </a:solidFill>
                <a:latin typeface="DM Sans"/>
                <a:ea typeface="DM Sans"/>
                <a:cs typeface="DM Sans"/>
                <a:sym typeface="DM Sans"/>
              </a:rPr>
              <a:t>reating multiple levels with increasing difficulty while maintaining variety and interest.</a:t>
            </a:r>
          </a:p>
          <a:p>
            <a:pPr marL="323852" lvl="1" indent="-161926" algn="l">
              <a:lnSpc>
                <a:spcPts val="2025"/>
              </a:lnSpc>
              <a:spcBef>
                <a:spcPct val="0"/>
              </a:spcBef>
              <a:buFont typeface="Arial"/>
              <a:buChar char="•"/>
            </a:pPr>
            <a:r>
              <a:rPr lang="en-US" sz="1500" u="none" spc="90" dirty="0">
                <a:solidFill>
                  <a:srgbClr val="000000"/>
                </a:solidFill>
                <a:latin typeface="DM Sans"/>
                <a:ea typeface="DM Sans"/>
                <a:cs typeface="DM Sans"/>
                <a:sym typeface="DM Sans"/>
              </a:rPr>
              <a:t>Loading level data dynamically and ensuring seamless transitions.</a:t>
            </a:r>
          </a:p>
          <a:p>
            <a:pPr algn="l">
              <a:lnSpc>
                <a:spcPts val="2295"/>
              </a:lnSpc>
              <a:spcBef>
                <a:spcPct val="0"/>
              </a:spcBef>
            </a:pPr>
            <a:r>
              <a:rPr lang="en-US" sz="1700" b="1" u="none" spc="102" dirty="0">
                <a:solidFill>
                  <a:srgbClr val="000000"/>
                </a:solidFill>
                <a:latin typeface="DM Sans Bold"/>
                <a:ea typeface="DM Sans Bold"/>
                <a:cs typeface="DM Sans Bold"/>
                <a:sym typeface="DM Sans Bold"/>
              </a:rPr>
              <a:t>Solution:</a:t>
            </a:r>
          </a:p>
          <a:p>
            <a:pPr marL="323852" lvl="1" indent="-161926" algn="l">
              <a:lnSpc>
                <a:spcPts val="2025"/>
              </a:lnSpc>
              <a:spcBef>
                <a:spcPct val="0"/>
              </a:spcBef>
              <a:buFont typeface="Arial"/>
              <a:buChar char="•"/>
            </a:pPr>
            <a:r>
              <a:rPr lang="en-US" sz="1500" u="none" spc="90" dirty="0">
                <a:solidFill>
                  <a:srgbClr val="000000"/>
                </a:solidFill>
                <a:latin typeface="DM Sans"/>
                <a:ea typeface="DM Sans"/>
                <a:cs typeface="DM Sans"/>
                <a:sym typeface="DM Sans"/>
              </a:rPr>
              <a:t>Used CSV files to design and load levels dynamically, making it easier to create new levels.</a:t>
            </a:r>
          </a:p>
          <a:p>
            <a:pPr marL="0" lvl="0" indent="0" algn="l">
              <a:lnSpc>
                <a:spcPts val="2025"/>
              </a:lnSpc>
              <a:spcBef>
                <a:spcPct val="0"/>
              </a:spcBef>
            </a:pPr>
            <a:endParaRPr lang="en-US" sz="1500" u="none" spc="90" dirty="0">
              <a:solidFill>
                <a:srgbClr val="000000"/>
              </a:solidFill>
              <a:latin typeface="DM Sans"/>
              <a:ea typeface="DM Sans"/>
              <a:cs typeface="DM Sans"/>
              <a:sym typeface="DM Sans"/>
            </a:endParaRPr>
          </a:p>
        </p:txBody>
      </p:sp>
      <p:sp>
        <p:nvSpPr>
          <p:cNvPr id="35" name="Freeform 35"/>
          <p:cNvSpPr/>
          <p:nvPr/>
        </p:nvSpPr>
        <p:spPr>
          <a:xfrm>
            <a:off x="6216804" y="9366522"/>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6" name="Freeform 36"/>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7" name="Freeform 37"/>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8" name="TextBox 38"/>
          <p:cNvSpPr txBox="1"/>
          <p:nvPr/>
        </p:nvSpPr>
        <p:spPr>
          <a:xfrm>
            <a:off x="1476374" y="63242"/>
            <a:ext cx="14449425" cy="1170064"/>
          </a:xfrm>
          <a:prstGeom prst="rect">
            <a:avLst/>
          </a:prstGeom>
        </p:spPr>
        <p:txBody>
          <a:bodyPr wrap="square" lIns="0" tIns="0" rIns="0" bIns="0" rtlCol="0" anchor="t">
            <a:spAutoFit/>
          </a:bodyPr>
          <a:lstStyle/>
          <a:p>
            <a:pPr algn="ctr">
              <a:lnSpc>
                <a:spcPts val="10080"/>
              </a:lnSpc>
              <a:spcBef>
                <a:spcPct val="0"/>
              </a:spcBef>
            </a:pPr>
            <a:r>
              <a:rPr lang="en-US" sz="6000" b="1" dirty="0">
                <a:solidFill>
                  <a:srgbClr val="000000"/>
                </a:solidFill>
                <a:latin typeface="Open Sans Bold"/>
                <a:ea typeface="Open Sans Bold"/>
                <a:cs typeface="Open Sans Bold"/>
                <a:sym typeface="Open Sans Bold"/>
              </a:rPr>
              <a:t>Project Implementation</a:t>
            </a:r>
          </a:p>
        </p:txBody>
      </p:sp>
      <p:sp>
        <p:nvSpPr>
          <p:cNvPr id="43" name="Freeform 19"/>
          <p:cNvSpPr/>
          <p:nvPr/>
        </p:nvSpPr>
        <p:spPr>
          <a:xfrm>
            <a:off x="892878" y="1918269"/>
            <a:ext cx="9394122" cy="7192094"/>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1.Environment Setup</a:t>
            </a:r>
            <a:r>
              <a:rPr lang="en-IN" sz="2400" dirty="0">
                <a:latin typeface="Times New Roman" panose="02020603050405020304" pitchFamily="18" charset="0"/>
                <a:cs typeface="Times New Roman" panose="02020603050405020304" pitchFamily="18" charset="0"/>
              </a:rPr>
              <a:t>:</a:t>
            </a:r>
          </a:p>
          <a:p>
            <a:r>
              <a:rPr lang="en-US" sz="2400" dirty="0"/>
              <a:t>Install Python and set up Django framework along with required libraries (Django-</a:t>
            </a:r>
            <a:r>
              <a:rPr lang="en-US" sz="2400" dirty="0" err="1"/>
              <a:t>Allauth</a:t>
            </a:r>
            <a:r>
              <a:rPr lang="en-US" sz="2400" dirty="0"/>
              <a:t>)</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2.User Authentication Module: </a:t>
            </a:r>
            <a:r>
              <a:rPr lang="en-US" sz="2400" dirty="0"/>
              <a:t>Implement </a:t>
            </a:r>
            <a:r>
              <a:rPr lang="en-US" sz="2400" b="1" dirty="0"/>
              <a:t>Django's authentication system</a:t>
            </a:r>
            <a:r>
              <a:rPr lang="en-US" sz="2400" dirty="0"/>
              <a:t> for user login, registration, and password management</a:t>
            </a:r>
            <a:r>
              <a:rPr lang="en-IN"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3.Response </a:t>
            </a:r>
            <a:r>
              <a:rPr lang="en-IN" sz="2400" b="1" dirty="0" err="1">
                <a:latin typeface="Times New Roman" panose="02020603050405020304" pitchFamily="18" charset="0"/>
                <a:cs typeface="Times New Roman" panose="02020603050405020304" pitchFamily="18" charset="0"/>
              </a:rPr>
              <a:t>Handlimg</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r>
              <a:rPr lang="en-US" sz="2400" dirty="0"/>
              <a:t>Implement logic for user feedback through success/error messages during login, registration, and password reset.</a:t>
            </a: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4.Task Automation</a:t>
            </a:r>
            <a:r>
              <a:rPr lang="en-IN" sz="2400" dirty="0">
                <a:latin typeface="Times New Roman" panose="02020603050405020304" pitchFamily="18" charset="0"/>
                <a:cs typeface="Times New Roman" panose="02020603050405020304" pitchFamily="18" charset="0"/>
              </a:rPr>
              <a:t>: </a:t>
            </a:r>
            <a:r>
              <a:rPr lang="en-IN" sz="2400" dirty="0"/>
              <a:t>Automate user account actions like registration, password resets, and session management.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5</a:t>
            </a:r>
            <a:r>
              <a:rPr lang="en-IN" sz="2400" b="1" dirty="0">
                <a:latin typeface="Times New Roman" panose="02020603050405020304" pitchFamily="18" charset="0"/>
                <a:cs typeface="Times New Roman" panose="02020603050405020304" pitchFamily="18" charset="0"/>
              </a:rPr>
              <a:t>.Testing &amp; </a:t>
            </a:r>
            <a:r>
              <a:rPr lang="en-IN" sz="2400" b="1" dirty="0" err="1">
                <a:latin typeface="Times New Roman" panose="02020603050405020304" pitchFamily="18" charset="0"/>
                <a:cs typeface="Times New Roman" panose="02020603050405020304" pitchFamily="18" charset="0"/>
              </a:rPr>
              <a:t>Debugging:</a:t>
            </a:r>
            <a:r>
              <a:rPr lang="en-IN" sz="2400" dirty="0" err="1">
                <a:latin typeface="Times New Roman" panose="02020603050405020304" pitchFamily="18" charset="0"/>
                <a:cs typeface="Times New Roman" panose="02020603050405020304" pitchFamily="18" charset="0"/>
              </a:rPr>
              <a:t>Test</a:t>
            </a:r>
            <a:r>
              <a:rPr lang="en-IN" sz="2400" dirty="0">
                <a:latin typeface="Times New Roman" panose="02020603050405020304" pitchFamily="18" charset="0"/>
                <a:cs typeface="Times New Roman" panose="02020603050405020304" pitchFamily="18" charset="0"/>
              </a:rPr>
              <a:t> individual features, debug errors, and validate performance.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6</a:t>
            </a:r>
            <a:r>
              <a:rPr lang="en-IN" sz="2400" b="1" dirty="0">
                <a:latin typeface="Times New Roman" panose="02020603050405020304" pitchFamily="18" charset="0"/>
                <a:cs typeface="Times New Roman" panose="02020603050405020304" pitchFamily="18" charset="0"/>
              </a:rPr>
              <a:t>.Final Deployment</a:t>
            </a:r>
            <a:r>
              <a:rPr lang="en-IN" sz="2400" dirty="0">
                <a:latin typeface="Times New Roman" panose="02020603050405020304" pitchFamily="18" charset="0"/>
                <a:cs typeface="Times New Roman" panose="02020603050405020304" pitchFamily="18" charset="0"/>
              </a:rPr>
              <a:t>: </a:t>
            </a:r>
            <a:r>
              <a:rPr lang="en-US" sz="2400" dirty="0"/>
              <a:t>Ensure scalability, security, and smooth execution for real-world usage.</a:t>
            </a:r>
            <a:r>
              <a:rPr lang="en-IN" sz="2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C51A5C38-0C3B-7467-AAA3-0DFCEC3E7D3A}"/>
              </a:ext>
            </a:extLst>
          </p:cNvPr>
          <p:cNvPicPr>
            <a:picLocks noChangeAspect="1"/>
          </p:cNvPicPr>
          <p:nvPr/>
        </p:nvPicPr>
        <p:blipFill>
          <a:blip r:embed="rId9"/>
          <a:stretch>
            <a:fillRect/>
          </a:stretch>
        </p:blipFill>
        <p:spPr>
          <a:xfrm>
            <a:off x="10896600" y="2972050"/>
            <a:ext cx="6781800" cy="54109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1402</Words>
  <Application>Microsoft Office PowerPoint</Application>
  <PresentationFormat>Custom</PresentationFormat>
  <Paragraphs>183</Paragraphs>
  <Slides>15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DM Sans Bold</vt:lpstr>
      <vt:lpstr>Times New Roman</vt:lpstr>
      <vt:lpstr>Arial</vt:lpstr>
      <vt:lpstr>Calibri</vt:lpstr>
      <vt:lpstr>Open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Python_ETP</dc:title>
  <dc:creator>Nimba Sumeeth Singh</dc:creator>
  <cp:lastModifiedBy>siri chandhana</cp:lastModifiedBy>
  <cp:revision>8</cp:revision>
  <dcterms:created xsi:type="dcterms:W3CDTF">2006-08-16T00:00:00Z</dcterms:created>
  <dcterms:modified xsi:type="dcterms:W3CDTF">2024-12-02T15:20:55Z</dcterms:modified>
  <dc:identifier>DAGXdCTvAIA</dc:identifier>
</cp:coreProperties>
</file>